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4" r:id="rId1"/>
  </p:sldMasterIdLst>
  <p:notesMasterIdLst>
    <p:notesMasterId r:id="rId52"/>
  </p:notesMasterIdLst>
  <p:sldIdLst>
    <p:sldId id="347" r:id="rId2"/>
    <p:sldId id="351" r:id="rId3"/>
    <p:sldId id="352" r:id="rId4"/>
    <p:sldId id="357" r:id="rId5"/>
    <p:sldId id="353" r:id="rId6"/>
    <p:sldId id="354" r:id="rId7"/>
    <p:sldId id="356" r:id="rId8"/>
    <p:sldId id="299" r:id="rId9"/>
    <p:sldId id="300" r:id="rId10"/>
    <p:sldId id="301" r:id="rId11"/>
    <p:sldId id="302" r:id="rId12"/>
    <p:sldId id="349" r:id="rId13"/>
    <p:sldId id="350" r:id="rId14"/>
    <p:sldId id="305" r:id="rId15"/>
    <p:sldId id="306" r:id="rId16"/>
    <p:sldId id="348" r:id="rId17"/>
    <p:sldId id="307" r:id="rId18"/>
    <p:sldId id="340" r:id="rId19"/>
    <p:sldId id="309" r:id="rId20"/>
    <p:sldId id="311" r:id="rId21"/>
    <p:sldId id="312" r:id="rId22"/>
    <p:sldId id="342" r:id="rId23"/>
    <p:sldId id="313" r:id="rId24"/>
    <p:sldId id="315" r:id="rId25"/>
    <p:sldId id="316" r:id="rId26"/>
    <p:sldId id="317" r:id="rId27"/>
    <p:sldId id="343" r:id="rId28"/>
    <p:sldId id="318" r:id="rId29"/>
    <p:sldId id="319" r:id="rId30"/>
    <p:sldId id="320" r:id="rId31"/>
    <p:sldId id="321" r:id="rId32"/>
    <p:sldId id="322" r:id="rId33"/>
    <p:sldId id="345" r:id="rId34"/>
    <p:sldId id="323" r:id="rId35"/>
    <p:sldId id="346" r:id="rId36"/>
    <p:sldId id="324" r:id="rId37"/>
    <p:sldId id="325" r:id="rId38"/>
    <p:sldId id="326" r:id="rId39"/>
    <p:sldId id="328" r:id="rId40"/>
    <p:sldId id="329" r:id="rId41"/>
    <p:sldId id="330" r:id="rId42"/>
    <p:sldId id="331" r:id="rId43"/>
    <p:sldId id="332" r:id="rId44"/>
    <p:sldId id="333" r:id="rId45"/>
    <p:sldId id="334" r:id="rId46"/>
    <p:sldId id="335" r:id="rId47"/>
    <p:sldId id="336" r:id="rId48"/>
    <p:sldId id="337" r:id="rId49"/>
    <p:sldId id="338" r:id="rId50"/>
    <p:sldId id="339" r:id="rId51"/>
  </p:sldIdLst>
  <p:sldSz cx="10801350" cy="6480175"/>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0000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13" autoAdjust="0"/>
    <p:restoredTop sz="89247" autoAdjust="0"/>
  </p:normalViewPr>
  <p:slideViewPr>
    <p:cSldViewPr>
      <p:cViewPr varScale="1">
        <p:scale>
          <a:sx n="58" d="100"/>
          <a:sy n="58" d="100"/>
        </p:scale>
        <p:origin x="-1104" y="-90"/>
      </p:cViewPr>
      <p:guideLst>
        <p:guide orient="horz" pos="2041"/>
        <p:guide pos="3402"/>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2EC76-2374-4F19-A3BB-9D8D9610F4FE}" type="datetimeFigureOut">
              <a:rPr lang="en-US" smtClean="0"/>
              <a:pPr/>
              <a:t>2/17/2020</a:t>
            </a:fld>
            <a:endParaRPr lang="en-US"/>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59D7F5-9A81-47DD-91E7-8AAADE43C5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Today, in Muslim world in particular, appointment to responsible posts are made on the basis of </a:t>
            </a:r>
            <a:r>
              <a:rPr lang="en-US" sz="1200" dirty="0" smtClean="0">
                <a:solidFill>
                  <a:srgbClr val="FF0000"/>
                </a:solidFill>
              </a:rPr>
              <a:t>nepotism</a:t>
            </a:r>
            <a:r>
              <a:rPr lang="en-US" sz="1200" dirty="0" smtClean="0"/>
              <a:t>, or </a:t>
            </a:r>
            <a:r>
              <a:rPr lang="en-US" sz="1200" dirty="0" smtClean="0">
                <a:solidFill>
                  <a:srgbClr val="FF0000"/>
                </a:solidFill>
              </a:rPr>
              <a:t>political influence </a:t>
            </a:r>
            <a:r>
              <a:rPr lang="en-US" sz="1200" dirty="0" smtClean="0"/>
              <a:t>or affluence. This has reduced  social mobility and effectiveness as the capable are not given the chance to serve. This misgovernment will have far reaching impacts on the future. </a:t>
            </a:r>
          </a:p>
        </p:txBody>
      </p:sp>
      <p:sp>
        <p:nvSpPr>
          <p:cNvPr id="4" name="Slide Number Placeholder 3"/>
          <p:cNvSpPr>
            <a:spLocks noGrp="1"/>
          </p:cNvSpPr>
          <p:nvPr>
            <p:ph type="sldNum" sz="quarter" idx="10"/>
          </p:nvPr>
        </p:nvSpPr>
        <p:spPr/>
        <p:txBody>
          <a:bodyPr/>
          <a:lstStyle/>
          <a:p>
            <a:fld id="{B659D7F5-9A81-47DD-91E7-8AAADE43C55B}"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692211" y="340070"/>
            <a:ext cx="8749094" cy="1391078"/>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692211" y="1748139"/>
            <a:ext cx="8749094" cy="1656045"/>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BAF98D32-344B-4F5E-9B28-D9760CAF2698}" type="slidenum">
              <a:rPr lang="en-US" smtClean="0"/>
              <a:pPr>
                <a:defRPr/>
              </a:pPr>
              <a:t>‹#›</a:t>
            </a:fld>
            <a:endParaRPr lang="en-US"/>
          </a:p>
        </p:txBody>
      </p:sp>
      <p:sp>
        <p:nvSpPr>
          <p:cNvPr id="8" name="Oval 7"/>
          <p:cNvSpPr/>
          <p:nvPr/>
        </p:nvSpPr>
        <p:spPr>
          <a:xfrm>
            <a:off x="1088443" y="1335912"/>
            <a:ext cx="248431" cy="198725"/>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366914" y="1270915"/>
            <a:ext cx="75609" cy="60482"/>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A0307A6-36BE-4654-8CA3-4F423805C1E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01013" y="259509"/>
            <a:ext cx="2160270" cy="552914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350169" y="259510"/>
            <a:ext cx="6570821" cy="5529149"/>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FB28801-83BA-4E6E-B0E7-47D950FDFFA7}"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A206A0F-F2CB-49E2-A15E-05A0F3E15A4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696664" y="-51"/>
            <a:ext cx="8101013" cy="6480226"/>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045726" y="2457067"/>
            <a:ext cx="7560945" cy="2160058"/>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045726" y="1008027"/>
            <a:ext cx="7560945" cy="1426538"/>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749388E-F191-496B-9F62-A40441453649}" type="slidenum">
              <a:rPr lang="en-US" smtClean="0"/>
              <a:pPr>
                <a:defRPr/>
              </a:pPr>
              <a:t>‹#›</a:t>
            </a:fld>
            <a:endParaRPr lang="en-US"/>
          </a:p>
        </p:txBody>
      </p:sp>
      <p:sp>
        <p:nvSpPr>
          <p:cNvPr id="10" name="Rectangle 9"/>
          <p:cNvSpPr/>
          <p:nvPr/>
        </p:nvSpPr>
        <p:spPr bwMode="invGray">
          <a:xfrm>
            <a:off x="2700338" y="0"/>
            <a:ext cx="90011" cy="6480226"/>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566054" y="2659589"/>
            <a:ext cx="248431" cy="198725"/>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844526" y="2594593"/>
            <a:ext cx="75609" cy="60482"/>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95812" y="259207"/>
            <a:ext cx="8857107" cy="1080029"/>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695812" y="1440039"/>
            <a:ext cx="4320540" cy="4406519"/>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232379" y="1440039"/>
            <a:ext cx="4320540" cy="4406519"/>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E0764FD6-BBF3-47A8-BF68-ECBE55D6442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68" y="4876040"/>
            <a:ext cx="9721215" cy="1080029"/>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40068" y="310192"/>
            <a:ext cx="4752594" cy="604816"/>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08689" y="310192"/>
            <a:ext cx="4752594" cy="604816"/>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40068" y="915933"/>
            <a:ext cx="4752594" cy="3888105"/>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08689" y="915933"/>
            <a:ext cx="4752594" cy="3888105"/>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1CD58798-7793-4245-91A5-950340CD3A8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5812" y="259207"/>
            <a:ext cx="8857107" cy="1080029"/>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FF6AD99F-78CC-4944-BD76-6A69CC06462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198950" y="0"/>
            <a:ext cx="9602400" cy="6480175"/>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B74A9C55-E29A-4B71-862C-78335C10171A}" type="slidenum">
              <a:rPr lang="en-US" smtClean="0"/>
              <a:pPr>
                <a:defRPr/>
              </a:pPr>
              <a:t>‹#›</a:t>
            </a:fld>
            <a:endParaRPr lang="en-US"/>
          </a:p>
        </p:txBody>
      </p:sp>
      <p:sp>
        <p:nvSpPr>
          <p:cNvPr id="6" name="Rectangle 5"/>
          <p:cNvSpPr/>
          <p:nvPr/>
        </p:nvSpPr>
        <p:spPr bwMode="invGray">
          <a:xfrm>
            <a:off x="1198950" y="-51"/>
            <a:ext cx="86411" cy="6480226"/>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67" y="204835"/>
            <a:ext cx="4500563" cy="109803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40067" y="1329451"/>
            <a:ext cx="4500563" cy="660018"/>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40067" y="2016055"/>
            <a:ext cx="9631204" cy="377260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DB70C836-0BAE-453A-AB38-EA89418ABEC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53896" y="1008027"/>
            <a:ext cx="3240405" cy="1872051"/>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6664FD99-1F4E-4719-9488-BCEC48700626}" type="slidenum">
              <a:rPr lang="en-US" smtClean="0"/>
              <a:pPr>
                <a:defRPr/>
              </a:pPr>
              <a:t>‹#›</a:t>
            </a:fld>
            <a:endParaRPr lang="en-US"/>
          </a:p>
        </p:txBody>
      </p:sp>
      <p:sp>
        <p:nvSpPr>
          <p:cNvPr id="8" name="Rectangle 7"/>
          <p:cNvSpPr/>
          <p:nvPr/>
        </p:nvSpPr>
        <p:spPr>
          <a:xfrm>
            <a:off x="900113" y="1008027"/>
            <a:ext cx="5400675" cy="4320117"/>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990124" y="1080033"/>
            <a:ext cx="5220653" cy="3320906"/>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68632" y="901764"/>
            <a:ext cx="810101" cy="193054"/>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910582" y="885176"/>
            <a:ext cx="766896" cy="193054"/>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990124" y="4536123"/>
            <a:ext cx="5220653" cy="720019"/>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ie 6"/>
          <p:cNvSpPr/>
          <p:nvPr/>
        </p:nvSpPr>
        <p:spPr>
          <a:xfrm>
            <a:off x="-963813" y="-770970"/>
            <a:ext cx="1935935" cy="1548596"/>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99415" y="19940"/>
            <a:ext cx="2010713" cy="160841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16029" y="996950"/>
            <a:ext cx="1329753" cy="104187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196457" y="-51"/>
            <a:ext cx="9604894" cy="6480226"/>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695812" y="259508"/>
            <a:ext cx="8857107" cy="1080029"/>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695812" y="1368037"/>
            <a:ext cx="8857107" cy="4536123"/>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230529" y="5958161"/>
            <a:ext cx="2520315" cy="450012"/>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6750844" y="5958161"/>
            <a:ext cx="3420428" cy="450012"/>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10174871" y="5958161"/>
            <a:ext cx="540068" cy="450012"/>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07FA7021-CBF8-4596-BAF6-7961E96CEFA1}" type="slidenum">
              <a:rPr lang="en-US" smtClean="0"/>
              <a:pPr>
                <a:defRPr/>
              </a:pPr>
              <a:t>‹#›</a:t>
            </a:fld>
            <a:endParaRPr lang="en-US"/>
          </a:p>
        </p:txBody>
      </p:sp>
      <p:sp>
        <p:nvSpPr>
          <p:cNvPr id="15" name="Rectangle 14"/>
          <p:cNvSpPr/>
          <p:nvPr/>
        </p:nvSpPr>
        <p:spPr bwMode="invGray">
          <a:xfrm>
            <a:off x="1198950" y="-51"/>
            <a:ext cx="86411" cy="6480226"/>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 id="2147483954" r:id="rId10"/>
    <p:sldLayoutId id="21474839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bahjat.ir/fa/content/9913"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2211" y="340069"/>
            <a:ext cx="8749094" cy="2900017"/>
          </a:xfrm>
        </p:spPr>
        <p:txBody>
          <a:bodyPr>
            <a:noAutofit/>
          </a:bodyPr>
          <a:lstStyle/>
          <a:p>
            <a:r>
              <a:rPr lang="en-US" sz="5400" b="1" dirty="0" smtClean="0"/>
              <a:t>STRUCTURE OF ISLAMIC POLITY</a:t>
            </a:r>
            <a:endParaRPr lang="en-US" sz="5400" b="1" dirty="0"/>
          </a:p>
        </p:txBody>
      </p:sp>
      <p:sp>
        <p:nvSpPr>
          <p:cNvPr id="3" name="Subtitle 2"/>
          <p:cNvSpPr>
            <a:spLocks noGrp="1"/>
          </p:cNvSpPr>
          <p:nvPr>
            <p:ph type="subTitle" idx="1"/>
          </p:nvPr>
        </p:nvSpPr>
        <p:spPr>
          <a:xfrm>
            <a:off x="1692211" y="3641442"/>
            <a:ext cx="8749094" cy="1656045"/>
          </a:xfrm>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8130" name="Rectangle 2"/>
          <p:cNvSpPr>
            <a:spLocks noGrp="1" noChangeArrowheads="1"/>
          </p:cNvSpPr>
          <p:nvPr>
            <p:ph idx="1"/>
          </p:nvPr>
        </p:nvSpPr>
        <p:spPr>
          <a:xfrm>
            <a:off x="1209675" y="648020"/>
            <a:ext cx="9051608" cy="5145139"/>
          </a:xfrm>
        </p:spPr>
        <p:txBody>
          <a:bodyPr/>
          <a:lstStyle/>
          <a:p>
            <a:pPr eaLnBrk="1" hangingPunct="1">
              <a:defRPr/>
            </a:pPr>
            <a:r>
              <a:rPr lang="en-US" dirty="0" smtClean="0"/>
              <a:t>The fact indeed is that Islam has nothing to do with these misdeeds and rebellion from Islam and Allah. </a:t>
            </a:r>
          </a:p>
          <a:p>
            <a:pPr eaLnBrk="1" hangingPunct="1">
              <a:defRPr/>
            </a:pPr>
            <a:r>
              <a:rPr lang="en-US" dirty="0" smtClean="0"/>
              <a:t>All the Muslim states are misnomers of Islam today. </a:t>
            </a:r>
          </a:p>
          <a:p>
            <a:pPr eaLnBrk="1" hangingPunct="1">
              <a:defRPr/>
            </a:pPr>
            <a:r>
              <a:rPr lang="en-US" dirty="0" smtClean="0"/>
              <a:t>The political and economic subservience of the Muslims world today, can be attributed to the internal politics of these countries more than external causes.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9154" name="Rectangle 2"/>
          <p:cNvSpPr>
            <a:spLocks noGrp="1" noChangeArrowheads="1"/>
          </p:cNvSpPr>
          <p:nvPr>
            <p:ph idx="1"/>
          </p:nvPr>
        </p:nvSpPr>
        <p:spPr>
          <a:xfrm>
            <a:off x="1209675" y="936027"/>
            <a:ext cx="9051608" cy="4857131"/>
          </a:xfrm>
        </p:spPr>
        <p:txBody>
          <a:bodyPr/>
          <a:lstStyle/>
          <a:p>
            <a:pPr eaLnBrk="1" hangingPunct="1">
              <a:defRPr/>
            </a:pPr>
            <a:r>
              <a:rPr lang="en-US" dirty="0" smtClean="0"/>
              <a:t>As the establishment and success of the welfare states in Europe, particularly UK,  can in good part be attributed to political and economic stability , the same was true of  the Islamic welfare state in Arabia during the period 632-720 AD./CE,  When Muslims were  a political and economic power in  Asia, Africa and parts of Europe.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State in Islam</a:t>
            </a:r>
            <a:endParaRPr lang="en-US" b="1" dirty="0"/>
          </a:p>
        </p:txBody>
      </p:sp>
      <p:sp>
        <p:nvSpPr>
          <p:cNvPr id="3" name="Content Placeholder 2"/>
          <p:cNvSpPr>
            <a:spLocks noGrp="1"/>
          </p:cNvSpPr>
          <p:nvPr>
            <p:ph idx="1"/>
          </p:nvPr>
        </p:nvSpPr>
        <p:spPr/>
        <p:txBody>
          <a:bodyPr/>
          <a:lstStyle/>
          <a:p>
            <a:pPr>
              <a:defRPr/>
            </a:pPr>
            <a:r>
              <a:rPr lang="en-US" dirty="0" smtClean="0"/>
              <a:t>Islam or the Quran denounces and condemns disorganization and anarchy (Al-Quran, 2.205). </a:t>
            </a:r>
          </a:p>
          <a:p>
            <a:pPr>
              <a:defRPr/>
            </a:pPr>
            <a:endParaRPr lang="en-US" dirty="0" smtClean="0"/>
          </a:p>
          <a:p>
            <a:pPr>
              <a:defRPr/>
            </a:pPr>
            <a:endParaRPr lang="en-US" dirty="0" smtClean="0"/>
          </a:p>
          <a:p>
            <a:pPr>
              <a:defRPr/>
            </a:pPr>
            <a:r>
              <a:rPr lang="en-US" dirty="0" smtClean="0"/>
              <a:t>Islam sees the role of the state as instrumental in the </a:t>
            </a:r>
            <a:r>
              <a:rPr lang="en-US" u="sng" dirty="0" smtClean="0"/>
              <a:t>realization</a:t>
            </a:r>
            <a:r>
              <a:rPr lang="en-US" dirty="0" smtClean="0"/>
              <a:t> of the goals and ideals in pursuit of the </a:t>
            </a:r>
            <a:r>
              <a:rPr lang="en-US" u="sng" dirty="0" smtClean="0"/>
              <a:t>spiritual and material well being</a:t>
            </a:r>
            <a:r>
              <a:rPr lang="en-US" dirty="0" smtClean="0"/>
              <a:t>  of human being.  </a:t>
            </a:r>
          </a:p>
        </p:txBody>
      </p:sp>
      <p:pic>
        <p:nvPicPr>
          <p:cNvPr id="4" name="Picture 2"/>
          <p:cNvPicPr>
            <a:picLocks noChangeAspect="1" noChangeArrowheads="1"/>
          </p:cNvPicPr>
          <p:nvPr/>
        </p:nvPicPr>
        <p:blipFill>
          <a:blip r:embed="rId2"/>
          <a:srcRect/>
          <a:stretch>
            <a:fillRect/>
          </a:stretch>
        </p:blipFill>
        <p:spPr bwMode="auto">
          <a:xfrm>
            <a:off x="6924675" y="2554287"/>
            <a:ext cx="3640015" cy="68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Justification for Power and Authority in Islam</a:t>
            </a:r>
            <a:endParaRPr lang="en-US" b="1" dirty="0"/>
          </a:p>
        </p:txBody>
      </p:sp>
      <p:sp>
        <p:nvSpPr>
          <p:cNvPr id="3" name="Content Placeholder 2"/>
          <p:cNvSpPr>
            <a:spLocks noGrp="1"/>
          </p:cNvSpPr>
          <p:nvPr>
            <p:ph idx="1"/>
          </p:nvPr>
        </p:nvSpPr>
        <p:spPr/>
        <p:txBody>
          <a:bodyPr/>
          <a:lstStyle/>
          <a:p>
            <a:r>
              <a:rPr lang="en-US" dirty="0" smtClean="0"/>
              <a:t>The exercise of powers and authority, in an Islamic state, </a:t>
            </a:r>
            <a:r>
              <a:rPr lang="en-US" u="sng" dirty="0" smtClean="0"/>
              <a:t>derive from the trust of Allah</a:t>
            </a:r>
            <a:r>
              <a:rPr lang="en-US" dirty="0" smtClean="0"/>
              <a:t>, who has ordered their exercise in accordance with the </a:t>
            </a:r>
            <a:r>
              <a:rPr lang="en-US" u="sng" dirty="0" smtClean="0"/>
              <a:t>terms and conditions </a:t>
            </a:r>
            <a:r>
              <a:rPr lang="en-US" dirty="0" smtClean="0"/>
              <a:t>of the trust laid down in the Islamic law or</a:t>
            </a:r>
            <a:r>
              <a:rPr lang="en-US" i="1" dirty="0" smtClean="0"/>
              <a:t> </a:t>
            </a:r>
            <a:r>
              <a:rPr lang="en-US" b="1" i="1" u="sng" dirty="0" err="1" smtClean="0"/>
              <a:t>Shariah</a:t>
            </a:r>
            <a:r>
              <a:rPr 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idx="1"/>
          </p:nvPr>
        </p:nvSpPr>
        <p:spPr>
          <a:xfrm>
            <a:off x="1438275" y="720022"/>
            <a:ext cx="8823008" cy="5073137"/>
          </a:xfrm>
        </p:spPr>
        <p:txBody>
          <a:bodyPr/>
          <a:lstStyle/>
          <a:p>
            <a:pPr eaLnBrk="1" hangingPunct="1">
              <a:defRPr/>
            </a:pPr>
            <a:r>
              <a:rPr lang="en-US" dirty="0" smtClean="0"/>
              <a:t>The two important </a:t>
            </a:r>
            <a:r>
              <a:rPr lang="en-US" b="1" u="sng" dirty="0" smtClean="0"/>
              <a:t>terms of this trust </a:t>
            </a:r>
            <a:r>
              <a:rPr lang="en-US" dirty="0" smtClean="0"/>
              <a:t>are that the state should be;</a:t>
            </a:r>
          </a:p>
          <a:p>
            <a:pPr marL="870966" lvl="1" indent="-514350">
              <a:buFont typeface="+mj-lt"/>
              <a:buAutoNum type="arabicPeriod"/>
              <a:defRPr/>
            </a:pPr>
            <a:r>
              <a:rPr lang="en-US" dirty="0" smtClean="0"/>
              <a:t>Democratic and </a:t>
            </a:r>
          </a:p>
          <a:p>
            <a:pPr marL="870966" lvl="1" indent="-514350">
              <a:buFont typeface="+mj-lt"/>
              <a:buAutoNum type="arabicPeriod"/>
              <a:defRPr/>
            </a:pPr>
            <a:r>
              <a:rPr lang="en-US" dirty="0" smtClean="0"/>
              <a:t>Welfare oriented</a:t>
            </a:r>
          </a:p>
          <a:p>
            <a:pPr eaLnBrk="1" hangingPunct="1">
              <a:buFont typeface="Wingdings" pitchFamily="2" charset="2"/>
              <a:buNone/>
              <a:defRPr/>
            </a:pPr>
            <a:r>
              <a:rPr lang="en-US" dirty="0" smtClean="0"/>
              <a:t>These two terms explain the political and economic system of Islam and the principals on which an Islamic state / society can be established.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b="1" dirty="0" smtClean="0"/>
              <a:t>Structure of the Islamic polity</a:t>
            </a:r>
          </a:p>
        </p:txBody>
      </p:sp>
      <p:sp>
        <p:nvSpPr>
          <p:cNvPr id="53251" name="Rectangle 3"/>
          <p:cNvSpPr>
            <a:spLocks noGrp="1" noChangeArrowheads="1"/>
          </p:cNvSpPr>
          <p:nvPr>
            <p:ph idx="1"/>
          </p:nvPr>
        </p:nvSpPr>
        <p:spPr>
          <a:xfrm>
            <a:off x="1117939" y="1716087"/>
            <a:ext cx="8626135" cy="4343400"/>
          </a:xfrm>
        </p:spPr>
        <p:txBody>
          <a:bodyPr>
            <a:normAutofit/>
          </a:bodyPr>
          <a:lstStyle/>
          <a:p>
            <a:pPr eaLnBrk="1" hangingPunct="1">
              <a:lnSpc>
                <a:spcPct val="90000"/>
              </a:lnSpc>
              <a:defRPr/>
            </a:pPr>
            <a:r>
              <a:rPr lang="en-US" sz="3600" dirty="0" smtClean="0"/>
              <a:t>In order to realize the </a:t>
            </a:r>
            <a:r>
              <a:rPr lang="en-US" sz="3600" b="1" u="sng" dirty="0" smtClean="0"/>
              <a:t>human welfare as goals </a:t>
            </a:r>
            <a:r>
              <a:rPr lang="en-US" sz="3600" dirty="0" smtClean="0"/>
              <a:t>of the Islamic system, it prescribes a </a:t>
            </a:r>
            <a:r>
              <a:rPr lang="en-US" sz="3600" b="1" u="sng" dirty="0" smtClean="0"/>
              <a:t>political structure </a:t>
            </a:r>
            <a:r>
              <a:rPr lang="en-US" sz="3600" dirty="0" smtClean="0"/>
              <a:t>which become </a:t>
            </a:r>
            <a:r>
              <a:rPr lang="en-US" sz="4000" dirty="0" smtClean="0"/>
              <a:t>instrumental</a:t>
            </a:r>
            <a:r>
              <a:rPr lang="en-US" sz="4800" dirty="0" smtClean="0"/>
              <a:t> </a:t>
            </a:r>
            <a:r>
              <a:rPr lang="en-US" sz="3600" dirty="0" smtClean="0"/>
              <a:t>in the catering of welfare services.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5812" y="725487"/>
            <a:ext cx="8857107" cy="5178673"/>
          </a:xfrm>
        </p:spPr>
        <p:txBody>
          <a:bodyPr>
            <a:noAutofit/>
          </a:bodyPr>
          <a:lstStyle/>
          <a:p>
            <a:pPr marL="342900" indent="-342900"/>
            <a:r>
              <a:rPr lang="en-US" sz="3600" dirty="0" smtClean="0"/>
              <a:t>These </a:t>
            </a:r>
            <a:r>
              <a:rPr lang="en-US" sz="3600" b="1" u="sng" dirty="0" smtClean="0"/>
              <a:t>principles</a:t>
            </a:r>
            <a:r>
              <a:rPr lang="en-US" sz="3600" dirty="0" smtClean="0">
                <a:solidFill>
                  <a:srgbClr val="FF0000"/>
                </a:solidFill>
              </a:rPr>
              <a:t> </a:t>
            </a:r>
            <a:r>
              <a:rPr lang="en-US" sz="3600" dirty="0" smtClean="0"/>
              <a:t>of the political structure </a:t>
            </a:r>
            <a:r>
              <a:rPr lang="en-US" sz="3600" b="1" u="sng" dirty="0" smtClean="0"/>
              <a:t>of Islam</a:t>
            </a:r>
            <a:r>
              <a:rPr lang="en-US" sz="3600" dirty="0" smtClean="0"/>
              <a:t>, are described as below;-</a:t>
            </a:r>
          </a:p>
          <a:p>
            <a:pPr marL="864108" lvl="2" indent="-342900">
              <a:buClr>
                <a:schemeClr val="tx1"/>
              </a:buClr>
              <a:buFont typeface="+mj-lt"/>
              <a:buAutoNum type="arabicPeriod"/>
            </a:pPr>
            <a:r>
              <a:rPr lang="en-US" sz="3600" dirty="0" smtClean="0"/>
              <a:t> Sovereignty of Allah</a:t>
            </a:r>
          </a:p>
          <a:p>
            <a:pPr marL="864108" lvl="2" indent="-342900">
              <a:buClr>
                <a:schemeClr val="tx1"/>
              </a:buClr>
              <a:buFont typeface="+mj-lt"/>
              <a:buAutoNum type="arabicPeriod"/>
            </a:pPr>
            <a:r>
              <a:rPr lang="en-US" sz="3600" dirty="0" smtClean="0"/>
              <a:t> </a:t>
            </a:r>
            <a:r>
              <a:rPr lang="en-US" sz="3600" dirty="0" err="1" smtClean="0"/>
              <a:t>Vicegerency</a:t>
            </a:r>
            <a:r>
              <a:rPr lang="en-US" sz="3600" dirty="0" smtClean="0"/>
              <a:t> of Man</a:t>
            </a:r>
          </a:p>
          <a:p>
            <a:pPr marL="864108" lvl="2" indent="-342900">
              <a:buClr>
                <a:schemeClr val="tx1"/>
              </a:buClr>
              <a:buFont typeface="+mj-lt"/>
              <a:buAutoNum type="arabicPeriod"/>
            </a:pPr>
            <a:r>
              <a:rPr lang="en-US" sz="3600" dirty="0" smtClean="0"/>
              <a:t> Establishment of </a:t>
            </a:r>
            <a:r>
              <a:rPr lang="en-US" sz="3600" dirty="0" err="1" smtClean="0"/>
              <a:t>Shura</a:t>
            </a:r>
            <a:endParaRPr lang="en-US" sz="3600" dirty="0" smtClean="0"/>
          </a:p>
          <a:p>
            <a:pPr marL="864108" lvl="2" indent="-342900">
              <a:buClr>
                <a:schemeClr val="tx1"/>
              </a:buClr>
              <a:buFont typeface="+mj-lt"/>
              <a:buAutoNum type="arabicPeriod"/>
            </a:pPr>
            <a:r>
              <a:rPr lang="en-US" sz="3600" dirty="0" smtClean="0"/>
              <a:t> Accountability</a:t>
            </a:r>
          </a:p>
          <a:p>
            <a:pPr marL="864108" lvl="2" indent="-342900">
              <a:buClr>
                <a:schemeClr val="tx1"/>
              </a:buClr>
              <a:buFont typeface="+mj-lt"/>
              <a:buAutoNum type="arabicPeriod"/>
            </a:pPr>
            <a:r>
              <a:rPr lang="en-US" sz="3600" dirty="0" smtClean="0"/>
              <a:t> Judiciary / Maintenance of Law &amp; Order </a:t>
            </a:r>
          </a:p>
          <a:p>
            <a:pPr marL="864108" lvl="2" indent="-342900">
              <a:buClr>
                <a:schemeClr val="tx1"/>
              </a:buClr>
              <a:buFont typeface="+mj-lt"/>
              <a:buAutoNum type="arabicPeriod"/>
            </a:pPr>
            <a:r>
              <a:rPr lang="en-US" sz="3600" dirty="0" smtClean="0"/>
              <a:t> Freedom </a:t>
            </a:r>
          </a:p>
          <a:p>
            <a:pPr marL="342900" indent="-342900">
              <a:buFont typeface="+mj-lt"/>
              <a:buAutoNum type="arabicPeriod"/>
            </a:pP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117940" y="345612"/>
            <a:ext cx="8587073" cy="608476"/>
          </a:xfrm>
        </p:spPr>
        <p:txBody>
          <a:bodyPr>
            <a:normAutofit fontScale="90000"/>
          </a:bodyPr>
          <a:lstStyle/>
          <a:p>
            <a:pPr marL="838200" indent="-838200" eaLnBrk="1" hangingPunct="1">
              <a:defRPr/>
            </a:pPr>
            <a:r>
              <a:rPr lang="en-US" b="1" u="sng" dirty="0" smtClean="0"/>
              <a:t>1. Sovereignty of Allah</a:t>
            </a:r>
          </a:p>
        </p:txBody>
      </p:sp>
      <p:sp>
        <p:nvSpPr>
          <p:cNvPr id="54275" name="Rectangle 3"/>
          <p:cNvSpPr>
            <a:spLocks noGrp="1" noChangeArrowheads="1"/>
          </p:cNvSpPr>
          <p:nvPr>
            <p:ph idx="1"/>
          </p:nvPr>
        </p:nvSpPr>
        <p:spPr>
          <a:xfrm>
            <a:off x="1117939" y="1106487"/>
            <a:ext cx="9388136" cy="4953000"/>
          </a:xfrm>
        </p:spPr>
        <p:txBody>
          <a:bodyPr>
            <a:normAutofit/>
          </a:bodyPr>
          <a:lstStyle/>
          <a:p>
            <a:pPr eaLnBrk="1" hangingPunct="1">
              <a:lnSpc>
                <a:spcPct val="90000"/>
              </a:lnSpc>
              <a:defRPr/>
            </a:pPr>
            <a:r>
              <a:rPr lang="en-US" sz="2800" dirty="0" smtClean="0"/>
              <a:t>Sovereignty means “</a:t>
            </a:r>
            <a:r>
              <a:rPr lang="en-US" sz="2800" u="sng" dirty="0" smtClean="0"/>
              <a:t>unlimited powers over citizens and subjects, unrestrained by law</a:t>
            </a:r>
            <a:r>
              <a:rPr lang="en-US" sz="2800" u="sng" dirty="0" smtClean="0">
                <a:hlinkClick r:id="" action="ppaction://noaction"/>
              </a:rPr>
              <a:t>”[1]</a:t>
            </a:r>
            <a:r>
              <a:rPr lang="en-US" sz="2800" u="sng" dirty="0" smtClean="0"/>
              <a:t>. </a:t>
            </a:r>
          </a:p>
          <a:p>
            <a:pPr>
              <a:lnSpc>
                <a:spcPct val="90000"/>
              </a:lnSpc>
              <a:defRPr/>
            </a:pPr>
            <a:r>
              <a:rPr lang="en-US" sz="2800" dirty="0" smtClean="0"/>
              <a:t>…‘this power is by its nature </a:t>
            </a:r>
            <a:r>
              <a:rPr lang="en-US" sz="2800" b="1" u="sng" dirty="0" smtClean="0"/>
              <a:t>absolute</a:t>
            </a:r>
            <a:r>
              <a:rPr lang="en-US" sz="2800" dirty="0" smtClean="0"/>
              <a:t>*, </a:t>
            </a:r>
            <a:r>
              <a:rPr lang="en-US" sz="2800" b="1" u="sng" dirty="0" smtClean="0"/>
              <a:t>perpetual</a:t>
            </a:r>
            <a:r>
              <a:rPr lang="en-US" sz="2800" dirty="0" smtClean="0"/>
              <a:t>**, and </a:t>
            </a:r>
            <a:r>
              <a:rPr lang="en-US" sz="2800" b="1" u="sng" dirty="0" smtClean="0"/>
              <a:t>indivisible </a:t>
            </a:r>
            <a:r>
              <a:rPr lang="en-US" sz="2800" dirty="0" smtClean="0"/>
              <a:t>and resides not in the whole state but in the body of  the citizenry in </a:t>
            </a:r>
            <a:r>
              <a:rPr lang="en-US" sz="2800" b="1" dirty="0" smtClean="0">
                <a:solidFill>
                  <a:srgbClr val="FF0000"/>
                </a:solidFill>
              </a:rPr>
              <a:t>‘</a:t>
            </a:r>
            <a:r>
              <a:rPr lang="en-US" sz="4400" b="1" u="sng" dirty="0" smtClean="0"/>
              <a:t>democracy</a:t>
            </a:r>
            <a:r>
              <a:rPr lang="en-US" sz="2800" b="1" u="sng" dirty="0" smtClean="0">
                <a:solidFill>
                  <a:srgbClr val="FF0000"/>
                </a:solidFill>
              </a:rPr>
              <a:t>’</a:t>
            </a:r>
            <a:r>
              <a:rPr lang="en-US" sz="2800" b="1" dirty="0" smtClean="0">
                <a:solidFill>
                  <a:srgbClr val="FF0000"/>
                </a:solidFill>
              </a:rPr>
              <a:t>, </a:t>
            </a:r>
            <a:r>
              <a:rPr lang="en-US" sz="2800" u="sng" dirty="0" smtClean="0"/>
              <a:t>in the state of nobility in  an </a:t>
            </a:r>
            <a:r>
              <a:rPr lang="en-US" sz="2800" b="1" dirty="0" smtClean="0">
                <a:solidFill>
                  <a:srgbClr val="FF0000"/>
                </a:solidFill>
              </a:rPr>
              <a:t>‘</a:t>
            </a:r>
            <a:r>
              <a:rPr lang="en-US" sz="4400" b="1" u="sng" dirty="0" smtClean="0"/>
              <a:t>aristocrat</a:t>
            </a:r>
            <a:r>
              <a:rPr lang="en-US" sz="2800" b="1" u="sng" dirty="0" smtClean="0">
                <a:solidFill>
                  <a:srgbClr val="FF0000"/>
                </a:solidFill>
              </a:rPr>
              <a:t>’</a:t>
            </a:r>
            <a:r>
              <a:rPr lang="en-US" sz="2800" b="1" dirty="0" smtClean="0">
                <a:solidFill>
                  <a:srgbClr val="FF0000"/>
                </a:solidFill>
              </a:rPr>
              <a:t>, </a:t>
            </a:r>
            <a:r>
              <a:rPr lang="en-US" sz="2800" u="sng" dirty="0" smtClean="0"/>
              <a:t>and in the person of a king in a </a:t>
            </a:r>
            <a:r>
              <a:rPr lang="en-US" sz="2800" b="1" dirty="0" smtClean="0">
                <a:solidFill>
                  <a:srgbClr val="FF0000"/>
                </a:solidFill>
              </a:rPr>
              <a:t>‘</a:t>
            </a:r>
            <a:r>
              <a:rPr lang="en-US" sz="6000" b="1" u="sng" dirty="0" smtClean="0"/>
              <a:t>monarchy</a:t>
            </a:r>
            <a:r>
              <a:rPr lang="en-US" sz="2800" b="1" dirty="0" smtClean="0">
                <a:solidFill>
                  <a:srgbClr val="FF0000"/>
                </a:solidFill>
              </a:rPr>
              <a:t>’.</a:t>
            </a:r>
            <a:r>
              <a:rPr lang="en-US" sz="2800" b="1" dirty="0" smtClean="0">
                <a:solidFill>
                  <a:srgbClr val="FFFF00"/>
                </a:solidFill>
              </a:rPr>
              <a:t> </a:t>
            </a:r>
          </a:p>
          <a:p>
            <a:pPr eaLnBrk="1" hangingPunct="1">
              <a:lnSpc>
                <a:spcPct val="90000"/>
              </a:lnSpc>
              <a:defRPr/>
            </a:pPr>
            <a:endParaRPr lang="en-US" sz="1100" dirty="0" smtClean="0"/>
          </a:p>
        </p:txBody>
      </p:sp>
      <p:sp>
        <p:nvSpPr>
          <p:cNvPr id="4" name="Rectangle 3"/>
          <p:cNvSpPr/>
          <p:nvPr/>
        </p:nvSpPr>
        <p:spPr>
          <a:xfrm>
            <a:off x="447675" y="5449887"/>
            <a:ext cx="518160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defRPr/>
            </a:pPr>
            <a:r>
              <a:rPr lang="en-US" sz="2400" dirty="0"/>
              <a:t>This means any authority which is independent of any other authority.</a:t>
            </a:r>
          </a:p>
        </p:txBody>
      </p:sp>
      <p:sp>
        <p:nvSpPr>
          <p:cNvPr id="5" name="TextBox 4"/>
          <p:cNvSpPr txBox="1"/>
          <p:nvPr/>
        </p:nvSpPr>
        <p:spPr>
          <a:xfrm>
            <a:off x="6162675" y="4230687"/>
            <a:ext cx="4442563" cy="646331"/>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smtClean="0"/>
              <a:t>*</a:t>
            </a:r>
            <a:r>
              <a:rPr lang="en-US" b="1" u="sng" dirty="0" smtClean="0"/>
              <a:t>Absolute</a:t>
            </a:r>
            <a:r>
              <a:rPr lang="en-US" dirty="0" smtClean="0"/>
              <a:t>: Unlimited, Full and Unconditional</a:t>
            </a:r>
          </a:p>
          <a:p>
            <a:r>
              <a:rPr lang="en-US" dirty="0" smtClean="0"/>
              <a:t>Always True</a:t>
            </a:r>
            <a:endParaRPr lang="en-US" dirty="0"/>
          </a:p>
        </p:txBody>
      </p:sp>
      <p:sp>
        <p:nvSpPr>
          <p:cNvPr id="6" name="TextBox 5"/>
          <p:cNvSpPr txBox="1"/>
          <p:nvPr/>
        </p:nvSpPr>
        <p:spPr>
          <a:xfrm>
            <a:off x="6696075" y="5145087"/>
            <a:ext cx="2827634" cy="40011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dirty="0" smtClean="0"/>
              <a:t>**</a:t>
            </a:r>
            <a:r>
              <a:rPr lang="en-US" sz="2000" b="1" u="sng" dirty="0" smtClean="0"/>
              <a:t>Perpetual</a:t>
            </a:r>
            <a:r>
              <a:rPr lang="en-US" sz="2000" dirty="0" smtClean="0"/>
              <a:t>: Ever lasting</a:t>
            </a:r>
            <a:endParaRPr lang="en-US" sz="2000" dirty="0"/>
          </a:p>
        </p:txBody>
      </p:sp>
      <p:sp>
        <p:nvSpPr>
          <p:cNvPr id="7" name="TextBox 6"/>
          <p:cNvSpPr txBox="1"/>
          <p:nvPr/>
        </p:nvSpPr>
        <p:spPr>
          <a:xfrm>
            <a:off x="6696075" y="5754687"/>
            <a:ext cx="3211841" cy="400110"/>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sz="2000" b="1" u="sng" dirty="0" smtClean="0"/>
              <a:t>Indivisible</a:t>
            </a:r>
            <a:r>
              <a:rPr lang="en-US" sz="2000" dirty="0" smtClean="0"/>
              <a:t>: Not </a:t>
            </a:r>
            <a:r>
              <a:rPr lang="en-US" sz="2000" dirty="0" err="1" smtClean="0"/>
              <a:t>separatable</a:t>
            </a:r>
            <a:r>
              <a:rPr lang="en-US" sz="2000" dirty="0" smtClean="0"/>
              <a:t> </a:t>
            </a:r>
            <a:endParaRPr lang="en-US" sz="2000" dirty="0"/>
          </a:p>
        </p:txBody>
      </p:sp>
      <p:sp>
        <p:nvSpPr>
          <p:cNvPr id="8" name="Rectangle 7"/>
          <p:cNvSpPr/>
          <p:nvPr/>
        </p:nvSpPr>
        <p:spPr>
          <a:xfrm>
            <a:off x="1209675" y="6288087"/>
            <a:ext cx="5400675" cy="261610"/>
          </a:xfrm>
          <a:prstGeom prst="rect">
            <a:avLst/>
          </a:prstGeom>
        </p:spPr>
        <p:txBody>
          <a:bodyPr>
            <a:spAutoFit/>
          </a:bodyPr>
          <a:lstStyle/>
          <a:p>
            <a:r>
              <a:rPr lang="en-US" sz="1050" dirty="0" smtClean="0">
                <a:hlinkClick r:id="" action="ppaction://noaction"/>
              </a:rPr>
              <a:t>[1]</a:t>
            </a:r>
            <a:r>
              <a:rPr lang="en-US" sz="1050" dirty="0" smtClean="0"/>
              <a:t> Norman D. Palmer &amp; Howard Perkin, 1953, </a:t>
            </a:r>
            <a:r>
              <a:rPr lang="en-US" sz="1050" i="1" dirty="0" smtClean="0"/>
              <a:t>International Relations</a:t>
            </a:r>
            <a:r>
              <a:rPr lang="en-US" sz="1050" dirty="0" smtClean="0"/>
              <a:t>. USA..p58.</a:t>
            </a:r>
            <a:endParaRPr lang="en-US" sz="105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75" y="288010"/>
            <a:ext cx="8686800" cy="5505149"/>
          </a:xfrm>
        </p:spPr>
        <p:txBody>
          <a:bodyPr>
            <a:normAutofit/>
          </a:bodyPr>
          <a:lstStyle/>
          <a:p>
            <a:pPr>
              <a:defRPr/>
            </a:pPr>
            <a:r>
              <a:rPr lang="en-US" sz="3200" dirty="0" smtClean="0"/>
              <a:t>Sovereignty is the </a:t>
            </a:r>
            <a:r>
              <a:rPr lang="en-US" sz="3200" b="1" u="sng" dirty="0" smtClean="0"/>
              <a:t>collection of powers </a:t>
            </a:r>
            <a:r>
              <a:rPr lang="en-US" sz="3200" dirty="0" smtClean="0"/>
              <a:t>and jurisdiction. It is the </a:t>
            </a:r>
            <a:r>
              <a:rPr lang="en-US" sz="3200" b="1" u="sng" dirty="0" smtClean="0"/>
              <a:t>authority </a:t>
            </a:r>
            <a:r>
              <a:rPr lang="en-US" sz="3200" dirty="0" smtClean="0"/>
              <a:t>which is </a:t>
            </a:r>
            <a:r>
              <a:rPr lang="en-US" sz="3200" b="1" u="sng" dirty="0" smtClean="0"/>
              <a:t>comprehensive, permanent, indivisible </a:t>
            </a:r>
            <a:r>
              <a:rPr lang="en-US" sz="3200" dirty="0" smtClean="0"/>
              <a:t>and </a:t>
            </a:r>
            <a:r>
              <a:rPr lang="en-US" sz="3200" b="1" u="sng" dirty="0" smtClean="0"/>
              <a:t>original </a:t>
            </a:r>
            <a:r>
              <a:rPr lang="en-US" sz="3200" dirty="0" smtClean="0"/>
              <a:t>in exercise of powers to give laws and, others are bound to obey such laws*1. </a:t>
            </a:r>
          </a:p>
          <a:p>
            <a:pPr>
              <a:defRPr/>
            </a:pPr>
            <a:r>
              <a:rPr lang="en-US" sz="3200" dirty="0" smtClean="0"/>
              <a:t>The word sovereignty is derived from the </a:t>
            </a:r>
            <a:r>
              <a:rPr lang="en-US" sz="3200" u="sng" dirty="0">
                <a:solidFill>
                  <a:srgbClr val="FF0000"/>
                </a:solidFill>
              </a:rPr>
              <a:t>L</a:t>
            </a:r>
            <a:r>
              <a:rPr lang="en-US" sz="3200" u="sng" dirty="0" smtClean="0">
                <a:solidFill>
                  <a:srgbClr val="FF0000"/>
                </a:solidFill>
              </a:rPr>
              <a:t>atin</a:t>
            </a:r>
            <a:r>
              <a:rPr lang="en-US" sz="3200" dirty="0" smtClean="0">
                <a:solidFill>
                  <a:srgbClr val="FF0000"/>
                </a:solidFill>
              </a:rPr>
              <a:t> </a:t>
            </a:r>
            <a:r>
              <a:rPr lang="en-US" sz="3200" dirty="0" smtClean="0"/>
              <a:t>word ‘</a:t>
            </a:r>
            <a:r>
              <a:rPr lang="en-US" sz="3200" b="1" i="1" u="sng" dirty="0" err="1" smtClean="0"/>
              <a:t>Superanus</a:t>
            </a:r>
            <a:r>
              <a:rPr lang="en-US" sz="3200" dirty="0" smtClean="0"/>
              <a:t>’ which means the </a:t>
            </a:r>
            <a:r>
              <a:rPr lang="en-US" sz="3200" b="1" u="sng" dirty="0" smtClean="0"/>
              <a:t>supremacy</a:t>
            </a:r>
            <a:r>
              <a:rPr lang="en-US" sz="3200" b="1" dirty="0" smtClean="0"/>
              <a:t> of one over other, the </a:t>
            </a:r>
            <a:r>
              <a:rPr lang="en-US" sz="3200" b="1" u="sng" dirty="0" smtClean="0"/>
              <a:t>highest</a:t>
            </a:r>
            <a:r>
              <a:rPr lang="en-US" sz="3200" b="1" dirty="0" smtClean="0"/>
              <a:t>, the </a:t>
            </a:r>
            <a:r>
              <a:rPr lang="en-US" sz="3200" b="1" u="sng" dirty="0" smtClean="0"/>
              <a:t>final </a:t>
            </a:r>
            <a:r>
              <a:rPr lang="en-US" sz="3200" b="1" dirty="0" smtClean="0"/>
              <a:t>and </a:t>
            </a:r>
            <a:r>
              <a:rPr lang="en-US" sz="3200" b="1" u="sng" dirty="0" smtClean="0"/>
              <a:t>absolute </a:t>
            </a:r>
            <a:r>
              <a:rPr lang="en-US" sz="3200" b="1" dirty="0" smtClean="0"/>
              <a:t>power</a:t>
            </a:r>
            <a:r>
              <a:rPr lang="en-US" sz="3200" dirty="0" smtClean="0"/>
              <a:t>.   </a:t>
            </a:r>
          </a:p>
        </p:txBody>
      </p:sp>
      <p:sp>
        <p:nvSpPr>
          <p:cNvPr id="4" name="Rectangle 3"/>
          <p:cNvSpPr/>
          <p:nvPr/>
        </p:nvSpPr>
        <p:spPr>
          <a:xfrm>
            <a:off x="1514475" y="5602287"/>
            <a:ext cx="8610600" cy="276999"/>
          </a:xfrm>
          <a:prstGeom prst="rect">
            <a:avLst/>
          </a:prstGeom>
        </p:spPr>
        <p:txBody>
          <a:bodyPr wrap="square">
            <a:spAutoFit/>
          </a:bodyPr>
          <a:lstStyle/>
          <a:p>
            <a:pPr>
              <a:defRPr/>
            </a:pPr>
            <a:r>
              <a:rPr lang="en-US" sz="1200" dirty="0" smtClean="0"/>
              <a:t>*1Aatir </a:t>
            </a:r>
            <a:r>
              <a:rPr lang="en-US" sz="1200" dirty="0" err="1" smtClean="0"/>
              <a:t>Rizvi</a:t>
            </a:r>
            <a:r>
              <a:rPr lang="en-US" sz="1200" dirty="0" smtClean="0"/>
              <a:t>, (2010) </a:t>
            </a:r>
            <a:r>
              <a:rPr lang="en-US" sz="1200" i="1" dirty="0" smtClean="0"/>
              <a:t>Muslim Law and jurisprudence  </a:t>
            </a:r>
            <a:r>
              <a:rPr lang="en-US" sz="1200" dirty="0" smtClean="0"/>
              <a:t>( Lahore: </a:t>
            </a:r>
            <a:r>
              <a:rPr lang="en-US" sz="1200" dirty="0" err="1" smtClean="0"/>
              <a:t>Niaz</a:t>
            </a:r>
            <a:r>
              <a:rPr lang="en-US" sz="1200" dirty="0" smtClean="0"/>
              <a:t> </a:t>
            </a:r>
            <a:r>
              <a:rPr lang="en-US" sz="1200" dirty="0" err="1" smtClean="0"/>
              <a:t>Jehangir</a:t>
            </a:r>
            <a:r>
              <a:rPr lang="en-US" sz="1200" dirty="0" smtClean="0"/>
              <a:t> Publishers ),Pp.71-77.</a:t>
            </a:r>
            <a:endParaRPr lang="en-US" sz="1200" i="1" dirty="0"/>
          </a:p>
        </p:txBody>
      </p:sp>
      <p:sp>
        <p:nvSpPr>
          <p:cNvPr id="5" name="Rectangle 4"/>
          <p:cNvSpPr/>
          <p:nvPr/>
        </p:nvSpPr>
        <p:spPr>
          <a:xfrm>
            <a:off x="6162675" y="4687887"/>
            <a:ext cx="3538661" cy="369332"/>
          </a:xfrm>
          <a:prstGeom prst="rect">
            <a:avLst/>
          </a:prstGeom>
        </p:spPr>
        <p:style>
          <a:lnRef idx="0">
            <a:schemeClr val="dk1"/>
          </a:lnRef>
          <a:fillRef idx="3">
            <a:schemeClr val="dk1"/>
          </a:fillRef>
          <a:effectRef idx="3">
            <a:schemeClr val="dk1"/>
          </a:effectRef>
          <a:fontRef idx="minor">
            <a:schemeClr val="lt1"/>
          </a:fontRef>
        </p:style>
        <p:txBody>
          <a:bodyPr wrap="none">
            <a:spAutoFit/>
          </a:bodyPr>
          <a:lstStyle/>
          <a:p>
            <a:r>
              <a:rPr lang="en-US" b="1" u="sng" dirty="0" smtClean="0"/>
              <a:t>Absolute</a:t>
            </a:r>
            <a:r>
              <a:rPr lang="en-US" dirty="0" smtClean="0"/>
              <a:t>: full and unconditional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117940" y="192087"/>
            <a:ext cx="8587073" cy="872657"/>
          </a:xfrm>
        </p:spPr>
        <p:txBody>
          <a:bodyPr/>
          <a:lstStyle/>
          <a:p>
            <a:pPr eaLnBrk="1" hangingPunct="1">
              <a:defRPr/>
            </a:pPr>
            <a:r>
              <a:rPr lang="en-US" b="1" dirty="0" smtClean="0"/>
              <a:t>Islam and sovereignty</a:t>
            </a:r>
          </a:p>
        </p:txBody>
      </p:sp>
      <p:sp>
        <p:nvSpPr>
          <p:cNvPr id="56323" name="Rectangle 3"/>
          <p:cNvSpPr>
            <a:spLocks noGrp="1" noChangeArrowheads="1"/>
          </p:cNvSpPr>
          <p:nvPr>
            <p:ph idx="1"/>
          </p:nvPr>
        </p:nvSpPr>
        <p:spPr>
          <a:xfrm>
            <a:off x="1285875" y="1335087"/>
            <a:ext cx="5257800" cy="4504573"/>
          </a:xfrm>
        </p:spPr>
        <p:txBody>
          <a:bodyPr>
            <a:normAutofit fontScale="70000" lnSpcReduction="20000"/>
          </a:bodyPr>
          <a:lstStyle/>
          <a:p>
            <a:pPr>
              <a:lnSpc>
                <a:spcPct val="125000"/>
              </a:lnSpc>
              <a:defRPr/>
            </a:pPr>
            <a:r>
              <a:rPr lang="en-US" sz="2800" dirty="0" smtClean="0"/>
              <a:t>In Islamic polity Sovereignty means the </a:t>
            </a:r>
            <a:r>
              <a:rPr lang="en-US" sz="2800" b="1" u="sng" dirty="0" smtClean="0">
                <a:effectLst>
                  <a:outerShdw blurRad="38100" dist="38100" dir="2700000" algn="tl">
                    <a:srgbClr val="000000">
                      <a:alpha val="43137"/>
                    </a:srgbClr>
                  </a:outerShdw>
                </a:effectLst>
              </a:rPr>
              <a:t>source of power</a:t>
            </a:r>
            <a:r>
              <a:rPr lang="en-US" sz="2800" u="sng" dirty="0" smtClean="0">
                <a:effectLst>
                  <a:outerShdw blurRad="38100" dist="38100" dir="2700000" algn="tl">
                    <a:srgbClr val="000000">
                      <a:alpha val="43137"/>
                    </a:srgbClr>
                  </a:outerShdw>
                </a:effectLst>
              </a:rPr>
              <a:t> </a:t>
            </a:r>
            <a:r>
              <a:rPr lang="en-US" sz="2800" dirty="0" smtClean="0"/>
              <a:t>is </a:t>
            </a:r>
            <a:r>
              <a:rPr lang="en-US" sz="2800" b="1" u="sng" dirty="0" smtClean="0">
                <a:effectLst>
                  <a:outerShdw blurRad="38100" dist="38100" dir="2700000" algn="tl">
                    <a:srgbClr val="000000">
                      <a:alpha val="43137"/>
                    </a:srgbClr>
                  </a:outerShdw>
                </a:effectLst>
              </a:rPr>
              <a:t>Allah</a:t>
            </a:r>
            <a:r>
              <a:rPr lang="en-US" sz="2800" dirty="0" smtClean="0"/>
              <a:t>. </a:t>
            </a:r>
          </a:p>
          <a:p>
            <a:pPr>
              <a:lnSpc>
                <a:spcPct val="125000"/>
              </a:lnSpc>
              <a:defRPr/>
            </a:pPr>
            <a:r>
              <a:rPr lang="en-US" sz="2800" dirty="0" smtClean="0"/>
              <a:t>He gives life and death. He is the owner of the Universe. He is the master of the day of resurrection. All praises are to Him. He is mighty. He is all powerful. </a:t>
            </a:r>
          </a:p>
          <a:p>
            <a:pPr>
              <a:lnSpc>
                <a:spcPct val="125000"/>
              </a:lnSpc>
              <a:defRPr/>
            </a:pPr>
            <a:r>
              <a:rPr lang="en-US" sz="2800" dirty="0" smtClean="0"/>
              <a:t>The word “</a:t>
            </a:r>
            <a:r>
              <a:rPr lang="en-US" sz="2800" b="1" i="1" dirty="0" smtClean="0">
                <a:effectLst>
                  <a:outerShdw blurRad="38100" dist="38100" dir="2700000" algn="tl">
                    <a:srgbClr val="000000">
                      <a:alpha val="43137"/>
                    </a:srgbClr>
                  </a:outerShdw>
                </a:effectLst>
              </a:rPr>
              <a:t>Aziz</a:t>
            </a:r>
            <a:r>
              <a:rPr lang="en-US" sz="2800" dirty="0" smtClean="0"/>
              <a:t>” in Quran means </a:t>
            </a:r>
            <a:r>
              <a:rPr lang="en-US" sz="2800" u="sng" dirty="0" smtClean="0">
                <a:effectLst>
                  <a:outerShdw blurRad="38100" dist="38100" dir="2700000" algn="tl">
                    <a:srgbClr val="000000">
                      <a:alpha val="43137"/>
                    </a:srgbClr>
                  </a:outerShdw>
                </a:effectLst>
              </a:rPr>
              <a:t>unchallengeable authority </a:t>
            </a:r>
            <a:r>
              <a:rPr lang="en-US" sz="2800" dirty="0" smtClean="0"/>
              <a:t>and there is none in the entire universe who can challenge the authority of Allah. </a:t>
            </a:r>
          </a:p>
          <a:p>
            <a:pPr>
              <a:lnSpc>
                <a:spcPct val="125000"/>
              </a:lnSpc>
              <a:defRPr/>
            </a:pPr>
            <a:r>
              <a:rPr lang="en-US" sz="2800" dirty="0" smtClean="0"/>
              <a:t>He is answerable to no body. No body can question him for His acts.  The Quran time and again reminds us this fact</a:t>
            </a:r>
            <a:r>
              <a:rPr lang="en-US" sz="2800" dirty="0" smtClean="0">
                <a:hlinkClick r:id="rId2" action="ppaction://hlinksldjump"/>
              </a:rPr>
              <a:t>[1]</a:t>
            </a:r>
            <a:r>
              <a:rPr lang="en-US" sz="2800" dirty="0" smtClean="0"/>
              <a:t>.</a:t>
            </a:r>
          </a:p>
        </p:txBody>
      </p:sp>
      <p:sp>
        <p:nvSpPr>
          <p:cNvPr id="4" name="Rectangle 3"/>
          <p:cNvSpPr/>
          <p:nvPr/>
        </p:nvSpPr>
        <p:spPr>
          <a:xfrm>
            <a:off x="1285875" y="5993377"/>
            <a:ext cx="9286875" cy="278538"/>
          </a:xfrm>
          <a:prstGeom prst="rect">
            <a:avLst/>
          </a:prstGeom>
        </p:spPr>
        <p:txBody>
          <a:bodyPr wrap="square">
            <a:spAutoFit/>
          </a:bodyPr>
          <a:lstStyle/>
          <a:p>
            <a:pPr>
              <a:lnSpc>
                <a:spcPct val="110000"/>
              </a:lnSpc>
              <a:defRPr/>
            </a:pPr>
            <a:r>
              <a:rPr lang="en-US" sz="1100" dirty="0" smtClean="0">
                <a:hlinkClick r:id="rId2" action="ppaction://hlinksldjump"/>
              </a:rPr>
              <a:t>[1]</a:t>
            </a:r>
            <a:r>
              <a:rPr lang="en-US" sz="1100" dirty="0" smtClean="0"/>
              <a:t> Al-Quran Al-Maida,(5;2), Al- </a:t>
            </a:r>
            <a:r>
              <a:rPr lang="en-US" sz="1100" dirty="0" err="1" smtClean="0"/>
              <a:t>Anam</a:t>
            </a:r>
            <a:r>
              <a:rPr lang="en-US" sz="1100" dirty="0" smtClean="0"/>
              <a:t> (6:57), Al-</a:t>
            </a:r>
            <a:r>
              <a:rPr lang="en-US" sz="1100" dirty="0" err="1" smtClean="0"/>
              <a:t>Araf</a:t>
            </a:r>
            <a:r>
              <a:rPr lang="en-US" sz="1100" dirty="0" smtClean="0"/>
              <a:t> (7:54), al-</a:t>
            </a:r>
            <a:r>
              <a:rPr lang="en-US" sz="1100" dirty="0" err="1" smtClean="0"/>
              <a:t>Mumenoon</a:t>
            </a:r>
            <a:r>
              <a:rPr lang="en-US" sz="1100" dirty="0" smtClean="0"/>
              <a:t>(23;88), Al- </a:t>
            </a:r>
            <a:r>
              <a:rPr lang="en-US" sz="1100" dirty="0" err="1" smtClean="0"/>
              <a:t>Furqan</a:t>
            </a:r>
            <a:r>
              <a:rPr lang="en-US" sz="1100" dirty="0" smtClean="0"/>
              <a:t> (25:12), Al-</a:t>
            </a:r>
            <a:r>
              <a:rPr lang="en-US" sz="1100" dirty="0" err="1" smtClean="0"/>
              <a:t>Hashar</a:t>
            </a:r>
            <a:r>
              <a:rPr lang="en-US" sz="1100" dirty="0" smtClean="0"/>
              <a:t> ( 59:23), Al-</a:t>
            </a:r>
            <a:r>
              <a:rPr lang="en-US" sz="1100" dirty="0" err="1" smtClean="0"/>
              <a:t>Mulk</a:t>
            </a:r>
            <a:r>
              <a:rPr lang="en-US" sz="1100" dirty="0" smtClean="0"/>
              <a:t> etc </a:t>
            </a:r>
          </a:p>
        </p:txBody>
      </p:sp>
      <p:pic>
        <p:nvPicPr>
          <p:cNvPr id="2050" name="Picture 2"/>
          <p:cNvPicPr>
            <a:picLocks noChangeAspect="1" noChangeArrowheads="1"/>
          </p:cNvPicPr>
          <p:nvPr/>
        </p:nvPicPr>
        <p:blipFill>
          <a:blip r:embed="rId3"/>
          <a:srcRect/>
          <a:stretch>
            <a:fillRect/>
          </a:stretch>
        </p:blipFill>
        <p:spPr bwMode="auto">
          <a:xfrm>
            <a:off x="6086475" y="954087"/>
            <a:ext cx="3435531" cy="457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51" name="Picture 3"/>
          <p:cNvPicPr>
            <a:picLocks noChangeAspect="1" noChangeArrowheads="1"/>
          </p:cNvPicPr>
          <p:nvPr/>
        </p:nvPicPr>
        <p:blipFill>
          <a:blip r:embed="rId4"/>
          <a:srcRect/>
          <a:stretch>
            <a:fillRect/>
          </a:stretch>
        </p:blipFill>
        <p:spPr bwMode="auto">
          <a:xfrm>
            <a:off x="7839075" y="1469787"/>
            <a:ext cx="1590675" cy="5511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52" name="Picture 4"/>
          <p:cNvPicPr>
            <a:picLocks noChangeAspect="1" noChangeArrowheads="1"/>
          </p:cNvPicPr>
          <p:nvPr/>
        </p:nvPicPr>
        <p:blipFill>
          <a:blip r:embed="rId5"/>
          <a:srcRect/>
          <a:stretch>
            <a:fillRect/>
          </a:stretch>
        </p:blipFill>
        <p:spPr bwMode="auto">
          <a:xfrm>
            <a:off x="7458075" y="2141378"/>
            <a:ext cx="2057400" cy="15559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53" name="Picture 5"/>
          <p:cNvPicPr>
            <a:picLocks noChangeAspect="1" noChangeArrowheads="1"/>
          </p:cNvPicPr>
          <p:nvPr/>
        </p:nvPicPr>
        <p:blipFill>
          <a:blip r:embed="rId6"/>
          <a:srcRect/>
          <a:stretch>
            <a:fillRect/>
          </a:stretch>
        </p:blipFill>
        <p:spPr bwMode="auto">
          <a:xfrm>
            <a:off x="6446029" y="3773487"/>
            <a:ext cx="3374246" cy="2209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 name="Pentagon 8"/>
          <p:cNvSpPr/>
          <p:nvPr/>
        </p:nvSpPr>
        <p:spPr>
          <a:xfrm flipH="1">
            <a:off x="9515475" y="573087"/>
            <a:ext cx="1295400" cy="523220"/>
          </a:xfrm>
          <a:prstGeom prst="homePlate">
            <a:avLst>
              <a:gd name="adj" fmla="val 25034"/>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400" dirty="0" smtClean="0"/>
              <a:t>Al-Maida,(5;2), </a:t>
            </a:r>
            <a:endParaRPr lang="en-US" sz="1400" dirty="0"/>
          </a:p>
        </p:txBody>
      </p:sp>
      <p:sp>
        <p:nvSpPr>
          <p:cNvPr id="10" name="Pentagon 9"/>
          <p:cNvSpPr/>
          <p:nvPr/>
        </p:nvSpPr>
        <p:spPr>
          <a:xfrm flipH="1">
            <a:off x="9667875" y="1182687"/>
            <a:ext cx="1143000" cy="461665"/>
          </a:xfrm>
          <a:prstGeom prst="homePlate">
            <a:avLst>
              <a:gd name="adj" fmla="val 28234"/>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dirty="0" smtClean="0"/>
              <a:t>Al- </a:t>
            </a:r>
            <a:r>
              <a:rPr lang="en-US" sz="1200" dirty="0" err="1" smtClean="0"/>
              <a:t>Anam</a:t>
            </a:r>
            <a:r>
              <a:rPr lang="en-US" sz="1200" dirty="0" smtClean="0"/>
              <a:t> (6:57), </a:t>
            </a:r>
            <a:endParaRPr lang="en-US" sz="1200" dirty="0"/>
          </a:p>
        </p:txBody>
      </p:sp>
      <p:sp>
        <p:nvSpPr>
          <p:cNvPr id="11" name="Pentagon 10"/>
          <p:cNvSpPr/>
          <p:nvPr/>
        </p:nvSpPr>
        <p:spPr>
          <a:xfrm flipH="1">
            <a:off x="9744074" y="1878667"/>
            <a:ext cx="1057275" cy="523220"/>
          </a:xfrm>
          <a:prstGeom prst="homePlate">
            <a:avLst>
              <a:gd name="adj" fmla="val 22260"/>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400" dirty="0" smtClean="0"/>
              <a:t>Al-</a:t>
            </a:r>
            <a:r>
              <a:rPr lang="en-US" sz="1400" dirty="0" err="1" smtClean="0"/>
              <a:t>Araf</a:t>
            </a:r>
            <a:r>
              <a:rPr lang="en-US" sz="1400" dirty="0" smtClean="0"/>
              <a:t> (7:54)</a:t>
            </a:r>
            <a:endParaRPr lang="en-US" sz="1400" dirty="0"/>
          </a:p>
        </p:txBody>
      </p:sp>
      <p:sp>
        <p:nvSpPr>
          <p:cNvPr id="12" name="Pentagon 11"/>
          <p:cNvSpPr/>
          <p:nvPr/>
        </p:nvSpPr>
        <p:spPr>
          <a:xfrm flipH="1">
            <a:off x="9744075" y="3392487"/>
            <a:ext cx="990600" cy="738664"/>
          </a:xfrm>
          <a:prstGeom prst="homePlate">
            <a:avLst>
              <a:gd name="adj" fmla="val 21428"/>
            </a:avLst>
          </a:prstGeom>
        </p:spPr>
        <p:style>
          <a:lnRef idx="2">
            <a:schemeClr val="dk1"/>
          </a:lnRef>
          <a:fillRef idx="1">
            <a:schemeClr val="lt1"/>
          </a:fillRef>
          <a:effectRef idx="0">
            <a:schemeClr val="dk1"/>
          </a:effectRef>
          <a:fontRef idx="minor">
            <a:schemeClr val="dk1"/>
          </a:fontRef>
        </p:style>
        <p:txBody>
          <a:bodyPr wrap="square">
            <a:spAutoFit/>
          </a:bodyPr>
          <a:lstStyle/>
          <a:p>
            <a:pPr algn="r"/>
            <a:r>
              <a:rPr lang="en-US" sz="1400" dirty="0" smtClean="0"/>
              <a:t>al-</a:t>
            </a:r>
            <a:r>
              <a:rPr lang="en-US" sz="1400" dirty="0" err="1" smtClean="0"/>
              <a:t>Mumenoon</a:t>
            </a:r>
            <a:r>
              <a:rPr lang="en-US" sz="1400" dirty="0" smtClean="0"/>
              <a:t>(23;88)</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t>Polity</a:t>
            </a:r>
            <a:r>
              <a:rPr lang="en-US" dirty="0" smtClean="0"/>
              <a:t>: </a:t>
            </a:r>
          </a:p>
          <a:p>
            <a:pPr lvl="1"/>
            <a:r>
              <a:rPr lang="en-US" dirty="0" smtClean="0"/>
              <a:t>particular form of government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idx="1"/>
          </p:nvPr>
        </p:nvSpPr>
        <p:spPr>
          <a:xfrm>
            <a:off x="1209675" y="576016"/>
            <a:ext cx="9051608" cy="5184140"/>
          </a:xfrm>
        </p:spPr>
        <p:txBody>
          <a:bodyPr/>
          <a:lstStyle/>
          <a:p>
            <a:pPr>
              <a:lnSpc>
                <a:spcPct val="115000"/>
              </a:lnSpc>
              <a:defRPr/>
            </a:pPr>
            <a:r>
              <a:rPr lang="en-US" sz="4000" dirty="0" smtClean="0"/>
              <a:t>In case of Islamic democracy </a:t>
            </a:r>
            <a:r>
              <a:rPr lang="en-US" sz="4000" dirty="0" smtClean="0">
                <a:solidFill>
                  <a:srgbClr val="FF0000"/>
                </a:solidFill>
              </a:rPr>
              <a:t>man </a:t>
            </a:r>
            <a:r>
              <a:rPr lang="en-US" sz="4000" dirty="0" smtClean="0"/>
              <a:t>has </a:t>
            </a:r>
            <a:r>
              <a:rPr lang="en-US" sz="4000" dirty="0" smtClean="0">
                <a:solidFill>
                  <a:srgbClr val="FF0000"/>
                </a:solidFill>
              </a:rPr>
              <a:t>no direct authority to make laws for fellow men </a:t>
            </a:r>
            <a:r>
              <a:rPr lang="en-US" sz="4000" dirty="0" smtClean="0"/>
              <a:t>or the creation of God but is to </a:t>
            </a:r>
            <a:r>
              <a:rPr lang="en-US" sz="4000" dirty="0" smtClean="0">
                <a:solidFill>
                  <a:srgbClr val="FF0000"/>
                </a:solidFill>
              </a:rPr>
              <a:t>implement </a:t>
            </a:r>
            <a:r>
              <a:rPr lang="en-US" sz="4000" dirty="0" smtClean="0"/>
              <a:t>the laws already prescribed by Him for His creation</a:t>
            </a:r>
            <a:r>
              <a:rPr lang="en-US" sz="3600" dirty="0" smtClean="0"/>
              <a:t>. </a:t>
            </a:r>
          </a:p>
          <a:p>
            <a:pPr>
              <a:lnSpc>
                <a:spcPct val="115000"/>
              </a:lnSpc>
              <a:defRPr/>
            </a:pPr>
            <a:r>
              <a:rPr lang="en-US" sz="3600" dirty="0" smtClean="0"/>
              <a:t>If man makes laws, they would be in accordance with the laws of Allah.</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idx="1"/>
          </p:nvPr>
        </p:nvSpPr>
        <p:spPr>
          <a:xfrm>
            <a:off x="1133475" y="288008"/>
            <a:ext cx="9127808" cy="5760156"/>
          </a:xfrm>
        </p:spPr>
        <p:txBody>
          <a:bodyPr>
            <a:normAutofit/>
          </a:bodyPr>
          <a:lstStyle/>
          <a:p>
            <a:pPr eaLnBrk="1" hangingPunct="1">
              <a:defRPr/>
            </a:pPr>
            <a:r>
              <a:rPr lang="en-US" sz="3600" dirty="0" smtClean="0"/>
              <a:t>Thus the sovereignty of Allah implies the </a:t>
            </a:r>
            <a:r>
              <a:rPr lang="en-US" sz="3600" dirty="0" smtClean="0">
                <a:solidFill>
                  <a:srgbClr val="FF0000"/>
                </a:solidFill>
              </a:rPr>
              <a:t>rule of the divine laws as revealed by Him to the Holy prophet Muhammad (PBUH)</a:t>
            </a:r>
            <a:r>
              <a:rPr lang="en-US" sz="3600" dirty="0" smtClean="0"/>
              <a:t>.</a:t>
            </a:r>
          </a:p>
          <a:p>
            <a:pPr eaLnBrk="1" hangingPunct="1">
              <a:defRPr/>
            </a:pPr>
            <a:r>
              <a:rPr lang="en-US" sz="3600" dirty="0" smtClean="0"/>
              <a:t>Quran time and again reminds us </a:t>
            </a:r>
            <a:r>
              <a:rPr lang="en-US" sz="4000" dirty="0" smtClean="0"/>
              <a:t> </a:t>
            </a:r>
            <a:r>
              <a:rPr lang="en-US" sz="2800" dirty="0" smtClean="0"/>
              <a:t>that;-</a:t>
            </a:r>
          </a:p>
          <a:p>
            <a:pPr lvl="1">
              <a:defRPr/>
            </a:pPr>
            <a:r>
              <a:rPr lang="en-US" sz="2400" i="1" dirty="0" smtClean="0">
                <a:solidFill>
                  <a:srgbClr val="FF0000"/>
                </a:solidFill>
              </a:rPr>
              <a:t>“He has commanded that you obey none but Him that is the right path. </a:t>
            </a:r>
            <a:r>
              <a:rPr lang="en-US" sz="1600" dirty="0" smtClean="0">
                <a:solidFill>
                  <a:srgbClr val="FF0000"/>
                </a:solidFill>
              </a:rPr>
              <a:t>( Al-Quran, Al-</a:t>
            </a:r>
            <a:r>
              <a:rPr lang="en-US" sz="1600" dirty="0" err="1" smtClean="0">
                <a:solidFill>
                  <a:srgbClr val="FF0000"/>
                </a:solidFill>
              </a:rPr>
              <a:t>Yousaf</a:t>
            </a:r>
            <a:r>
              <a:rPr lang="en-US" sz="1600" dirty="0" smtClean="0">
                <a:solidFill>
                  <a:srgbClr val="FF0000"/>
                </a:solidFill>
              </a:rPr>
              <a:t>, ,40</a:t>
            </a:r>
            <a:r>
              <a:rPr lang="en-US" sz="2400" dirty="0" smtClean="0">
                <a:solidFill>
                  <a:srgbClr val="FF0000"/>
                </a:solidFill>
              </a:rPr>
              <a:t>)”</a:t>
            </a:r>
          </a:p>
          <a:p>
            <a:pPr eaLnBrk="1" hangingPunct="1">
              <a:buNone/>
              <a:defRPr/>
            </a:pPr>
            <a:endParaRPr lang="en-US" sz="2800" i="1" dirty="0" smtClean="0">
              <a:solidFill>
                <a:srgbClr val="FFFF00"/>
              </a:solidFill>
            </a:endParaRPr>
          </a:p>
          <a:p>
            <a:pPr eaLnBrk="1" hangingPunct="1">
              <a:buNone/>
              <a:defRPr/>
            </a:pPr>
            <a:r>
              <a:rPr lang="en-US" sz="2800" i="1" dirty="0" smtClean="0">
                <a:solidFill>
                  <a:srgbClr val="FFFF00"/>
                </a:solidFill>
              </a:rPr>
              <a:t>  </a:t>
            </a:r>
          </a:p>
          <a:p>
            <a:pPr lvl="1">
              <a:defRPr/>
            </a:pPr>
            <a:r>
              <a:rPr lang="en-US" sz="2400" i="1" dirty="0" smtClean="0">
                <a:solidFill>
                  <a:srgbClr val="FF0000"/>
                </a:solidFill>
              </a:rPr>
              <a:t>“and  those who do not make decisions  in accordance with the revealed  by the God, are in fact the unjust </a:t>
            </a:r>
            <a:r>
              <a:rPr lang="en-US" sz="2400" dirty="0" smtClean="0">
                <a:solidFill>
                  <a:srgbClr val="FF0000"/>
                </a:solidFill>
              </a:rPr>
              <a:t>(Al-</a:t>
            </a:r>
            <a:r>
              <a:rPr lang="en-US" sz="2400" dirty="0">
                <a:solidFill>
                  <a:srgbClr val="FF0000"/>
                </a:solidFill>
              </a:rPr>
              <a:t>M</a:t>
            </a:r>
            <a:r>
              <a:rPr lang="en-US" sz="2400" dirty="0" smtClean="0">
                <a:solidFill>
                  <a:srgbClr val="FF0000"/>
                </a:solidFill>
              </a:rPr>
              <a:t>aida, 45).”</a:t>
            </a:r>
            <a:endParaRPr lang="en-US" dirty="0" smtClean="0">
              <a:solidFill>
                <a:srgbClr val="FF0000"/>
              </a:solidFill>
            </a:endParaRPr>
          </a:p>
        </p:txBody>
      </p:sp>
      <p:pic>
        <p:nvPicPr>
          <p:cNvPr id="1026" name="Picture 2"/>
          <p:cNvPicPr>
            <a:picLocks noChangeAspect="1" noChangeArrowheads="1"/>
          </p:cNvPicPr>
          <p:nvPr/>
        </p:nvPicPr>
        <p:blipFill>
          <a:blip r:embed="rId2"/>
          <a:srcRect/>
          <a:stretch>
            <a:fillRect/>
          </a:stretch>
        </p:blipFill>
        <p:spPr bwMode="auto">
          <a:xfrm>
            <a:off x="2657475" y="3697287"/>
            <a:ext cx="6789964" cy="762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343275" y="5678487"/>
            <a:ext cx="6386781" cy="8016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75" y="216008"/>
            <a:ext cx="8975408" cy="5577151"/>
          </a:xfrm>
        </p:spPr>
        <p:txBody>
          <a:bodyPr>
            <a:normAutofit/>
          </a:bodyPr>
          <a:lstStyle/>
          <a:p>
            <a:pPr>
              <a:defRPr/>
            </a:pPr>
            <a:r>
              <a:rPr lang="en-US" sz="2800" dirty="0" smtClean="0"/>
              <a:t>The characteristics of </a:t>
            </a:r>
            <a:r>
              <a:rPr lang="en-US" sz="2800" dirty="0"/>
              <a:t>A</a:t>
            </a:r>
            <a:r>
              <a:rPr lang="en-US" sz="2800" dirty="0" smtClean="0"/>
              <a:t>llah’s Sovereignty are mentioned in few of His 99 names as</a:t>
            </a:r>
          </a:p>
          <a:p>
            <a:pPr marL="870966" lvl="1" indent="-514350">
              <a:buFont typeface="+mj-lt"/>
              <a:buAutoNum type="arabicPeriod"/>
              <a:defRPr/>
            </a:pPr>
            <a:r>
              <a:rPr lang="en-US" sz="2400" dirty="0" smtClean="0">
                <a:solidFill>
                  <a:srgbClr val="FF0000"/>
                </a:solidFill>
              </a:rPr>
              <a:t>Al-Wahid  (the one)</a:t>
            </a:r>
          </a:p>
          <a:p>
            <a:pPr marL="870966" lvl="1" indent="-514350">
              <a:buFont typeface="+mj-lt"/>
              <a:buAutoNum type="arabicPeriod"/>
              <a:defRPr/>
            </a:pPr>
            <a:r>
              <a:rPr lang="en-US" sz="2400" dirty="0" smtClean="0">
                <a:solidFill>
                  <a:srgbClr val="FF0000"/>
                </a:solidFill>
              </a:rPr>
              <a:t>Al-</a:t>
            </a:r>
            <a:r>
              <a:rPr lang="en-US" sz="2400" dirty="0" err="1" smtClean="0">
                <a:solidFill>
                  <a:srgbClr val="FF0000"/>
                </a:solidFill>
              </a:rPr>
              <a:t>Qahar</a:t>
            </a:r>
            <a:r>
              <a:rPr lang="en-US" sz="2400" dirty="0" smtClean="0">
                <a:solidFill>
                  <a:srgbClr val="FF0000"/>
                </a:solidFill>
              </a:rPr>
              <a:t>  (the mighty)</a:t>
            </a:r>
          </a:p>
          <a:p>
            <a:pPr marL="870966" lvl="1" indent="-514350">
              <a:buFont typeface="+mj-lt"/>
              <a:buAutoNum type="arabicPeriod"/>
              <a:defRPr/>
            </a:pPr>
            <a:r>
              <a:rPr lang="en-US" sz="2400" dirty="0" smtClean="0">
                <a:solidFill>
                  <a:srgbClr val="FF0000"/>
                </a:solidFill>
              </a:rPr>
              <a:t>Al-</a:t>
            </a:r>
            <a:r>
              <a:rPr lang="en-US" sz="2400" dirty="0" err="1" smtClean="0">
                <a:solidFill>
                  <a:srgbClr val="FF0000"/>
                </a:solidFill>
              </a:rPr>
              <a:t>Ahad</a:t>
            </a:r>
            <a:r>
              <a:rPr lang="en-US" sz="2400" dirty="0" smtClean="0">
                <a:solidFill>
                  <a:srgbClr val="FF0000"/>
                </a:solidFill>
              </a:rPr>
              <a:t>    ( the only one)</a:t>
            </a:r>
          </a:p>
          <a:p>
            <a:pPr marL="870966" lvl="1" indent="-514350">
              <a:buFont typeface="+mj-lt"/>
              <a:buAutoNum type="arabicPeriod"/>
              <a:defRPr/>
            </a:pPr>
            <a:r>
              <a:rPr lang="en-US" sz="2400" dirty="0" smtClean="0">
                <a:solidFill>
                  <a:srgbClr val="FF0000"/>
                </a:solidFill>
              </a:rPr>
              <a:t>Al-</a:t>
            </a:r>
            <a:r>
              <a:rPr lang="en-US" sz="2400" dirty="0" err="1" smtClean="0">
                <a:solidFill>
                  <a:srgbClr val="FF0000"/>
                </a:solidFill>
              </a:rPr>
              <a:t>Malik</a:t>
            </a:r>
            <a:r>
              <a:rPr lang="en-US" sz="2400" dirty="0" smtClean="0">
                <a:solidFill>
                  <a:srgbClr val="FF0000"/>
                </a:solidFill>
              </a:rPr>
              <a:t>   ( the master)</a:t>
            </a:r>
          </a:p>
          <a:p>
            <a:pPr marL="870966" lvl="1" indent="-514350">
              <a:buFont typeface="+mj-lt"/>
              <a:buAutoNum type="arabicPeriod"/>
              <a:defRPr/>
            </a:pPr>
            <a:r>
              <a:rPr lang="en-US" sz="2400" dirty="0" smtClean="0">
                <a:solidFill>
                  <a:srgbClr val="FF0000"/>
                </a:solidFill>
              </a:rPr>
              <a:t>Al-</a:t>
            </a:r>
            <a:r>
              <a:rPr lang="en-US" sz="2400" dirty="0" err="1" smtClean="0">
                <a:solidFill>
                  <a:srgbClr val="FF0000"/>
                </a:solidFill>
              </a:rPr>
              <a:t>Qayum</a:t>
            </a:r>
            <a:r>
              <a:rPr lang="en-US" sz="2400" dirty="0" smtClean="0">
                <a:solidFill>
                  <a:srgbClr val="FF0000"/>
                </a:solidFill>
              </a:rPr>
              <a:t> ( The eternal)</a:t>
            </a:r>
          </a:p>
          <a:p>
            <a:pPr marL="870966" lvl="1" indent="-514350">
              <a:buFont typeface="+mj-lt"/>
              <a:buAutoNum type="arabicPeriod"/>
              <a:defRPr/>
            </a:pPr>
            <a:r>
              <a:rPr lang="en-US" sz="2400" dirty="0" smtClean="0">
                <a:solidFill>
                  <a:srgbClr val="FF0000"/>
                </a:solidFill>
              </a:rPr>
              <a:t>Al-</a:t>
            </a:r>
            <a:r>
              <a:rPr lang="en-US" sz="2400" dirty="0" err="1" smtClean="0">
                <a:solidFill>
                  <a:srgbClr val="FF0000"/>
                </a:solidFill>
              </a:rPr>
              <a:t>Jabbar</a:t>
            </a:r>
            <a:r>
              <a:rPr lang="en-US" sz="2400" dirty="0" smtClean="0">
                <a:solidFill>
                  <a:srgbClr val="FF0000"/>
                </a:solidFill>
              </a:rPr>
              <a:t>   (The supreme)</a:t>
            </a:r>
          </a:p>
          <a:p>
            <a:pPr marL="870966" lvl="1" indent="-514350">
              <a:buFont typeface="+mj-lt"/>
              <a:buAutoNum type="arabicPeriod"/>
              <a:defRPr/>
            </a:pPr>
            <a:r>
              <a:rPr lang="en-US" sz="2400" dirty="0" smtClean="0">
                <a:solidFill>
                  <a:srgbClr val="FF0000"/>
                </a:solidFill>
              </a:rPr>
              <a:t>Al-</a:t>
            </a:r>
            <a:r>
              <a:rPr lang="en-US" sz="2400" dirty="0" err="1" smtClean="0">
                <a:solidFill>
                  <a:srgbClr val="FF0000"/>
                </a:solidFill>
              </a:rPr>
              <a:t>Fatir</a:t>
            </a:r>
            <a:r>
              <a:rPr lang="en-US" sz="2400" dirty="0" smtClean="0">
                <a:solidFill>
                  <a:srgbClr val="FF0000"/>
                </a:solidFill>
              </a:rPr>
              <a:t>    (the creator)</a:t>
            </a:r>
          </a:p>
          <a:p>
            <a:pPr marL="870966" lvl="1" indent="-514350">
              <a:buFont typeface="+mj-lt"/>
              <a:buAutoNum type="arabicPeriod"/>
              <a:defRPr/>
            </a:pPr>
            <a:r>
              <a:rPr lang="en-US" sz="2400" dirty="0" smtClean="0">
                <a:solidFill>
                  <a:srgbClr val="FF0000"/>
                </a:solidFill>
              </a:rPr>
              <a:t>Al-Aziz     ( un-</a:t>
            </a:r>
            <a:r>
              <a:rPr lang="en-US" sz="2400" dirty="0" err="1" smtClean="0">
                <a:solidFill>
                  <a:srgbClr val="FF0000"/>
                </a:solidFill>
              </a:rPr>
              <a:t>challangable</a:t>
            </a:r>
            <a:r>
              <a:rPr lang="en-US" sz="2400" dirty="0" smtClean="0">
                <a:solidFill>
                  <a:srgbClr val="FF0000"/>
                </a:solidFill>
              </a:rPr>
              <a:t>)</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defRPr/>
            </a:pPr>
            <a:r>
              <a:rPr lang="en-US" dirty="0" smtClean="0"/>
              <a:t>West and sovereignty</a:t>
            </a:r>
          </a:p>
        </p:txBody>
      </p:sp>
      <p:sp>
        <p:nvSpPr>
          <p:cNvPr id="60419" name="Rectangle 3"/>
          <p:cNvSpPr>
            <a:spLocks noGrp="1" noChangeArrowheads="1"/>
          </p:cNvSpPr>
          <p:nvPr>
            <p:ph idx="1"/>
          </p:nvPr>
        </p:nvSpPr>
        <p:spPr/>
        <p:txBody>
          <a:bodyPr>
            <a:noAutofit/>
          </a:bodyPr>
          <a:lstStyle/>
          <a:p>
            <a:pPr eaLnBrk="1" hangingPunct="1">
              <a:defRPr/>
            </a:pPr>
            <a:r>
              <a:rPr lang="en-US" sz="2400" dirty="0" smtClean="0"/>
              <a:t>As a result of the </a:t>
            </a:r>
            <a:r>
              <a:rPr lang="en-US" sz="2400" b="1" dirty="0" smtClean="0">
                <a:solidFill>
                  <a:srgbClr val="FF0000"/>
                </a:solidFill>
              </a:rPr>
              <a:t>difference </a:t>
            </a:r>
            <a:r>
              <a:rPr lang="en-US" sz="2400" dirty="0" smtClean="0"/>
              <a:t>in the concept of sovereignty between Islamic politics and the western politics, </a:t>
            </a:r>
            <a:r>
              <a:rPr lang="en-US" sz="2400" dirty="0" smtClean="0">
                <a:solidFill>
                  <a:srgbClr val="FF0000"/>
                </a:solidFill>
              </a:rPr>
              <a:t>Islamic laws differ from the western laws</a:t>
            </a:r>
            <a:r>
              <a:rPr lang="en-US" sz="2400" dirty="0" smtClean="0"/>
              <a:t>. </a:t>
            </a:r>
          </a:p>
          <a:p>
            <a:pPr eaLnBrk="1" hangingPunct="1">
              <a:defRPr/>
            </a:pPr>
            <a:r>
              <a:rPr lang="en-US" sz="2400" dirty="0" smtClean="0"/>
              <a:t>There is a difference between the two types of democracies on the basis of the principles on which they are based. </a:t>
            </a:r>
          </a:p>
          <a:p>
            <a:pPr>
              <a:defRPr/>
            </a:pPr>
            <a:r>
              <a:rPr lang="en-US" sz="2400" dirty="0" smtClean="0"/>
              <a:t>In the case of the </a:t>
            </a:r>
            <a:r>
              <a:rPr lang="en-US" sz="2400" b="1" u="sng" dirty="0" smtClean="0">
                <a:solidFill>
                  <a:srgbClr val="FF0000"/>
                </a:solidFill>
              </a:rPr>
              <a:t>western democracies</a:t>
            </a:r>
            <a:r>
              <a:rPr lang="en-US" sz="2400" b="1" dirty="0" smtClean="0">
                <a:solidFill>
                  <a:srgbClr val="FF0000"/>
                </a:solidFill>
              </a:rPr>
              <a:t> </a:t>
            </a:r>
            <a:r>
              <a:rPr lang="en-US" sz="2400" b="1" dirty="0" smtClean="0">
                <a:solidFill>
                  <a:srgbClr val="00B0F0"/>
                </a:solidFill>
              </a:rPr>
              <a:t>people </a:t>
            </a:r>
            <a:r>
              <a:rPr lang="en-US" sz="2400" dirty="0" smtClean="0"/>
              <a:t>have the   absolute authority: </a:t>
            </a:r>
            <a:r>
              <a:rPr lang="en-US" sz="2400" u="sng" dirty="0" smtClean="0"/>
              <a:t>laws </a:t>
            </a:r>
            <a:r>
              <a:rPr lang="en-US" sz="2400" dirty="0" smtClean="0"/>
              <a:t>are made and promulgated according to their </a:t>
            </a:r>
            <a:r>
              <a:rPr lang="en-US" sz="2400" u="sng" dirty="0" smtClean="0"/>
              <a:t>wishes </a:t>
            </a:r>
            <a:r>
              <a:rPr lang="en-US" sz="2400" dirty="0" smtClean="0"/>
              <a:t>and </a:t>
            </a:r>
            <a:r>
              <a:rPr lang="en-US" sz="2400" u="sng" dirty="0" smtClean="0"/>
              <a:t>thinking</a:t>
            </a:r>
            <a:r>
              <a:rPr lang="en-US" sz="2400" dirty="0" smtClean="0"/>
              <a:t>. </a:t>
            </a:r>
            <a:r>
              <a:rPr lang="en-US" sz="2400" u="sng" dirty="0" smtClean="0"/>
              <a:t>Rights and wrong </a:t>
            </a:r>
            <a:r>
              <a:rPr lang="en-US" sz="2400" dirty="0" smtClean="0"/>
              <a:t>are determined by the people and the </a:t>
            </a:r>
            <a:r>
              <a:rPr lang="en-US" sz="2400" u="sng" dirty="0" smtClean="0"/>
              <a:t>political </a:t>
            </a:r>
            <a:r>
              <a:rPr lang="en-US" sz="2400" dirty="0" smtClean="0"/>
              <a:t>and </a:t>
            </a:r>
            <a:r>
              <a:rPr lang="en-US" sz="2400" u="sng" dirty="0" smtClean="0"/>
              <a:t>legal </a:t>
            </a:r>
            <a:r>
              <a:rPr lang="en-US" sz="2400" dirty="0" smtClean="0"/>
              <a:t>processes. </a:t>
            </a:r>
            <a:r>
              <a:rPr lang="en-US" sz="2400" u="sng" dirty="0" smtClean="0"/>
              <a:t>Politics </a:t>
            </a:r>
            <a:r>
              <a:rPr lang="en-US" sz="2400" dirty="0" smtClean="0"/>
              <a:t>and </a:t>
            </a:r>
            <a:r>
              <a:rPr lang="en-US" sz="2400" u="sng" dirty="0" smtClean="0"/>
              <a:t>religion </a:t>
            </a:r>
            <a:r>
              <a:rPr lang="en-US" sz="2400" dirty="0" smtClean="0"/>
              <a:t>are </a:t>
            </a:r>
            <a:r>
              <a:rPr lang="en-US" sz="2400" u="sng" dirty="0" smtClean="0"/>
              <a:t>segregated </a:t>
            </a:r>
            <a:r>
              <a:rPr lang="en-US" sz="2400" dirty="0" smtClean="0"/>
              <a:t>from each other.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defRPr/>
            </a:pPr>
            <a:r>
              <a:rPr lang="en-US" dirty="0" smtClean="0"/>
              <a:t>Types of sovereignty</a:t>
            </a:r>
          </a:p>
        </p:txBody>
      </p:sp>
      <p:sp>
        <p:nvSpPr>
          <p:cNvPr id="62467" name="Rectangle 3"/>
          <p:cNvSpPr>
            <a:spLocks noGrp="1" noChangeArrowheads="1"/>
          </p:cNvSpPr>
          <p:nvPr>
            <p:ph idx="1"/>
          </p:nvPr>
        </p:nvSpPr>
        <p:spPr/>
        <p:txBody>
          <a:bodyPr>
            <a:normAutofit/>
          </a:bodyPr>
          <a:lstStyle/>
          <a:p>
            <a:pPr eaLnBrk="1" hangingPunct="1">
              <a:defRPr/>
            </a:pPr>
            <a:r>
              <a:rPr lang="en-US" sz="3600" dirty="0" smtClean="0"/>
              <a:t>Sovereignty has two types namely </a:t>
            </a:r>
            <a:r>
              <a:rPr lang="en-US" sz="3600" dirty="0" smtClean="0">
                <a:solidFill>
                  <a:srgbClr val="FF0000"/>
                </a:solidFill>
              </a:rPr>
              <a:t>Legal</a:t>
            </a:r>
            <a:r>
              <a:rPr lang="en-US" sz="3600" dirty="0" smtClean="0">
                <a:solidFill>
                  <a:srgbClr val="FFFF00"/>
                </a:solidFill>
              </a:rPr>
              <a:t> </a:t>
            </a:r>
            <a:r>
              <a:rPr lang="en-US" sz="3600" dirty="0" smtClean="0"/>
              <a:t>and </a:t>
            </a:r>
            <a:r>
              <a:rPr lang="en-US" sz="3600" dirty="0" smtClean="0">
                <a:solidFill>
                  <a:srgbClr val="FF0000"/>
                </a:solidFill>
              </a:rPr>
              <a:t>political </a:t>
            </a:r>
            <a:r>
              <a:rPr lang="en-US" sz="3600" dirty="0" smtClean="0"/>
              <a:t>sovereignty. </a:t>
            </a:r>
          </a:p>
          <a:p>
            <a:pPr eaLnBrk="1" hangingPunct="1">
              <a:defRPr/>
            </a:pPr>
            <a:r>
              <a:rPr lang="en-US" sz="3600" dirty="0" smtClean="0"/>
              <a:t>Both are interdependent and cannot be separated from each other like two faces of the same coin. Legal sovereignty does not mean any thing in its self if political sovereignty is not there at its back.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idx="1"/>
          </p:nvPr>
        </p:nvSpPr>
        <p:spPr>
          <a:xfrm>
            <a:off x="1438275" y="864026"/>
            <a:ext cx="8823008" cy="4929133"/>
          </a:xfrm>
        </p:spPr>
        <p:txBody>
          <a:bodyPr>
            <a:normAutofit fontScale="92500" lnSpcReduction="10000"/>
          </a:bodyPr>
          <a:lstStyle/>
          <a:p>
            <a:pPr>
              <a:defRPr/>
            </a:pPr>
            <a:r>
              <a:rPr lang="en-US" sz="4000" dirty="0" smtClean="0"/>
              <a:t>Similarly, </a:t>
            </a:r>
          </a:p>
          <a:p>
            <a:pPr eaLnBrk="1" hangingPunct="1">
              <a:defRPr/>
            </a:pPr>
            <a:r>
              <a:rPr lang="en-US" sz="4000" dirty="0" smtClean="0"/>
              <a:t>Allah’s sovereignty has two parts – </a:t>
            </a:r>
          </a:p>
          <a:p>
            <a:pPr lvl="1">
              <a:defRPr/>
            </a:pPr>
            <a:r>
              <a:rPr lang="en-US" sz="3600" dirty="0" smtClean="0"/>
              <a:t>legal </a:t>
            </a:r>
          </a:p>
          <a:p>
            <a:pPr lvl="1">
              <a:defRPr/>
            </a:pPr>
            <a:r>
              <a:rPr lang="en-US" sz="3600" dirty="0" smtClean="0"/>
              <a:t>political. </a:t>
            </a:r>
          </a:p>
          <a:p>
            <a:pPr eaLnBrk="1" hangingPunct="1">
              <a:defRPr/>
            </a:pPr>
            <a:r>
              <a:rPr lang="en-US" sz="4000" dirty="0" smtClean="0"/>
              <a:t>The legal sovereignty of Allah means that Quran and the Sunnah of the holy prophet Muhammad (p b u h) are the supreme laws of the Islamic state and no other law can supersede it.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a:xfrm>
            <a:off x="1362075" y="288010"/>
            <a:ext cx="8899208" cy="5505149"/>
          </a:xfrm>
        </p:spPr>
        <p:txBody>
          <a:bodyPr/>
          <a:lstStyle/>
          <a:p>
            <a:pPr eaLnBrk="1" hangingPunct="1">
              <a:defRPr/>
            </a:pPr>
            <a:r>
              <a:rPr lang="en-US" sz="3600" dirty="0" smtClean="0"/>
              <a:t>The practical form of the legal sovereignty of Allah is the apostles / prophets and his representatives.  Allah has never spoken to people directly but communicated His commands through chosen persons- the prophets—who are contacted by Him through the angel Gabriel (AS)   through whom people come to know what are Allah’s  commands and what are not.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defRPr/>
            </a:pPr>
            <a:r>
              <a:rPr lang="en-US" sz="3200" dirty="0" smtClean="0"/>
              <a:t>The difference between </a:t>
            </a:r>
            <a:r>
              <a:rPr lang="en-US" sz="3200" dirty="0"/>
              <a:t>I</a:t>
            </a:r>
            <a:r>
              <a:rPr lang="en-US" sz="3200" dirty="0" smtClean="0"/>
              <a:t>slamic and western concepts of </a:t>
            </a:r>
            <a:r>
              <a:rPr lang="en-US" dirty="0" smtClean="0"/>
              <a:t>sovereignty</a:t>
            </a:r>
            <a:endParaRPr lang="en-US" dirty="0"/>
          </a:p>
        </p:txBody>
      </p:sp>
      <p:sp>
        <p:nvSpPr>
          <p:cNvPr id="3" name="Content Placeholder 2"/>
          <p:cNvSpPr>
            <a:spLocks noGrp="1"/>
          </p:cNvSpPr>
          <p:nvPr>
            <p:ph idx="1"/>
          </p:nvPr>
        </p:nvSpPr>
        <p:spPr>
          <a:xfrm>
            <a:off x="1285875" y="1512042"/>
            <a:ext cx="8534400" cy="4248115"/>
          </a:xfrm>
        </p:spPr>
        <p:txBody>
          <a:bodyPr numCol="2">
            <a:normAutofit/>
          </a:bodyPr>
          <a:lstStyle/>
          <a:p>
            <a:pPr>
              <a:buNone/>
              <a:defRPr/>
            </a:pPr>
            <a:r>
              <a:rPr lang="en-US" sz="2400" u="sng" dirty="0" smtClean="0"/>
              <a:t>Islam &amp; Sovereignty</a:t>
            </a:r>
            <a:endParaRPr lang="en-US" sz="2400" dirty="0" smtClean="0"/>
          </a:p>
          <a:p>
            <a:pPr>
              <a:defRPr/>
            </a:pPr>
            <a:r>
              <a:rPr lang="en-US" sz="2000" dirty="0" smtClean="0"/>
              <a:t>1.Sovereignty vests in Allah.</a:t>
            </a:r>
          </a:p>
          <a:p>
            <a:pPr>
              <a:defRPr/>
            </a:pPr>
            <a:r>
              <a:rPr lang="en-US" sz="2000" dirty="0" smtClean="0"/>
              <a:t>2.The concept is laid down in Quran</a:t>
            </a:r>
          </a:p>
          <a:p>
            <a:pPr>
              <a:defRPr/>
            </a:pPr>
            <a:r>
              <a:rPr lang="en-US" sz="2000" dirty="0" smtClean="0"/>
              <a:t>3.Sovereign here has unlimited powers</a:t>
            </a:r>
          </a:p>
          <a:p>
            <a:pPr>
              <a:defRPr/>
            </a:pPr>
            <a:r>
              <a:rPr lang="en-US" sz="2000" dirty="0" smtClean="0"/>
              <a:t>4.No restriction on sovereign</a:t>
            </a:r>
          </a:p>
          <a:p>
            <a:pPr>
              <a:defRPr/>
            </a:pPr>
            <a:r>
              <a:rPr lang="en-US" sz="2000" dirty="0" smtClean="0"/>
              <a:t>5.The concept is unique</a:t>
            </a:r>
          </a:p>
          <a:p>
            <a:pPr>
              <a:defRPr/>
            </a:pPr>
            <a:r>
              <a:rPr lang="en-US" sz="2000" dirty="0" smtClean="0"/>
              <a:t>6.there is no ambiguity</a:t>
            </a:r>
            <a:r>
              <a:rPr lang="en-US" sz="2400" dirty="0" smtClean="0"/>
              <a:t>			</a:t>
            </a:r>
            <a:r>
              <a:rPr lang="en-US" dirty="0" smtClean="0"/>
              <a:t> </a:t>
            </a:r>
            <a:endParaRPr lang="en-US" u="sng" dirty="0"/>
          </a:p>
          <a:p>
            <a:pPr>
              <a:defRPr/>
            </a:pPr>
            <a:endParaRPr lang="en-US" sz="2000" u="sng" dirty="0" smtClean="0"/>
          </a:p>
          <a:p>
            <a:pPr>
              <a:buNone/>
              <a:defRPr/>
            </a:pPr>
            <a:r>
              <a:rPr lang="en-US" sz="2000" b="1" u="sng" dirty="0" smtClean="0"/>
              <a:t>West &amp; Sovereignty</a:t>
            </a:r>
            <a:r>
              <a:rPr lang="en-US" b="1" dirty="0" smtClean="0"/>
              <a:t>	  </a:t>
            </a:r>
          </a:p>
          <a:p>
            <a:pPr>
              <a:defRPr/>
            </a:pPr>
            <a:r>
              <a:rPr lang="en-US" sz="2000" dirty="0" smtClean="0"/>
              <a:t>1.Either one man or group of people  as the case may be.</a:t>
            </a:r>
          </a:p>
          <a:p>
            <a:pPr>
              <a:defRPr/>
            </a:pPr>
            <a:r>
              <a:rPr lang="en-US" sz="2000" dirty="0" smtClean="0"/>
              <a:t>2.</a:t>
            </a:r>
            <a:r>
              <a:rPr lang="en-US" dirty="0" smtClean="0"/>
              <a:t> </a:t>
            </a:r>
            <a:r>
              <a:rPr lang="en-US" sz="2000" dirty="0" smtClean="0"/>
              <a:t>Defined by different  philosophers</a:t>
            </a:r>
          </a:p>
          <a:p>
            <a:pPr>
              <a:defRPr/>
            </a:pPr>
            <a:r>
              <a:rPr lang="en-US" sz="2000" dirty="0" smtClean="0"/>
              <a:t>3.Limited powers.</a:t>
            </a:r>
          </a:p>
          <a:p>
            <a:pPr>
              <a:defRPr/>
            </a:pPr>
            <a:r>
              <a:rPr lang="en-US" sz="2000" dirty="0" smtClean="0"/>
              <a:t>4.certain restrictions</a:t>
            </a:r>
          </a:p>
          <a:p>
            <a:pPr>
              <a:defRPr/>
            </a:pPr>
            <a:r>
              <a:rPr lang="en-US" sz="2000" dirty="0" smtClean="0"/>
              <a:t>5.still in evolution, not complete.</a:t>
            </a:r>
          </a:p>
          <a:p>
            <a:pPr>
              <a:defRPr/>
            </a:pPr>
            <a:r>
              <a:rPr lang="en-US" sz="2000" dirty="0" smtClean="0"/>
              <a:t>6. different philosophers and approaches made it  confusing</a:t>
            </a:r>
            <a:r>
              <a:rPr lang="en-US" dirty="0" smtClean="0"/>
              <a:t>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marL="838200" indent="-838200" eaLnBrk="1" hangingPunct="1">
              <a:defRPr/>
            </a:pPr>
            <a:r>
              <a:rPr lang="en-US" sz="3800" b="1" u="sng" dirty="0" smtClean="0"/>
              <a:t>2. Vicegarency of man on the earth.</a:t>
            </a:r>
            <a:r>
              <a:rPr lang="en-US" sz="3800" dirty="0" smtClean="0"/>
              <a:t> </a:t>
            </a:r>
          </a:p>
        </p:txBody>
      </p:sp>
      <p:sp>
        <p:nvSpPr>
          <p:cNvPr id="65539" name="Rectangle 3"/>
          <p:cNvSpPr>
            <a:spLocks noGrp="1" noChangeArrowheads="1"/>
          </p:cNvSpPr>
          <p:nvPr>
            <p:ph idx="1"/>
          </p:nvPr>
        </p:nvSpPr>
        <p:spPr/>
        <p:txBody>
          <a:bodyPr>
            <a:normAutofit/>
          </a:bodyPr>
          <a:lstStyle/>
          <a:p>
            <a:pPr eaLnBrk="1" hangingPunct="1">
              <a:lnSpc>
                <a:spcPct val="90000"/>
              </a:lnSpc>
              <a:defRPr/>
            </a:pPr>
            <a:r>
              <a:rPr lang="en-US" sz="2800" dirty="0" smtClean="0">
                <a:solidFill>
                  <a:srgbClr val="FF0000"/>
                </a:solidFill>
              </a:rPr>
              <a:t>Man is the vicegerent</a:t>
            </a:r>
            <a:r>
              <a:rPr lang="en-US" sz="2000" dirty="0" smtClean="0">
                <a:solidFill>
                  <a:srgbClr val="FF0000"/>
                </a:solidFill>
              </a:rPr>
              <a:t>*</a:t>
            </a:r>
            <a:r>
              <a:rPr lang="en-US" sz="2800" dirty="0" smtClean="0">
                <a:solidFill>
                  <a:srgbClr val="FF0000"/>
                </a:solidFill>
              </a:rPr>
              <a:t> of Allah on the earth</a:t>
            </a:r>
            <a:r>
              <a:rPr lang="en-US" sz="2800" dirty="0" smtClean="0">
                <a:solidFill>
                  <a:srgbClr val="FF0000"/>
                </a:solidFill>
                <a:hlinkClick r:id="" action="ppaction://noaction"/>
              </a:rPr>
              <a:t>[1</a:t>
            </a:r>
            <a:r>
              <a:rPr lang="en-US" sz="2800" dirty="0" smtClean="0">
                <a:hlinkClick r:id="" action="ppaction://noaction"/>
              </a:rPr>
              <a:t>]</a:t>
            </a:r>
            <a:r>
              <a:rPr lang="en-US" sz="2800" dirty="0" smtClean="0"/>
              <a:t>. </a:t>
            </a:r>
          </a:p>
          <a:p>
            <a:pPr eaLnBrk="1" hangingPunct="1">
              <a:lnSpc>
                <a:spcPct val="90000"/>
              </a:lnSpc>
              <a:defRPr/>
            </a:pPr>
            <a:r>
              <a:rPr lang="en-US" sz="2800" dirty="0" smtClean="0"/>
              <a:t>Man is the representative (</a:t>
            </a:r>
            <a:r>
              <a:rPr lang="en-US" sz="2800" dirty="0" smtClean="0">
                <a:solidFill>
                  <a:srgbClr val="FF0000"/>
                </a:solidFill>
              </a:rPr>
              <a:t>Khalifa</a:t>
            </a:r>
            <a:r>
              <a:rPr lang="en-US" sz="2800" dirty="0" smtClean="0"/>
              <a:t>) of God on the earth. </a:t>
            </a:r>
          </a:p>
          <a:p>
            <a:pPr eaLnBrk="1" hangingPunct="1">
              <a:lnSpc>
                <a:spcPct val="90000"/>
              </a:lnSpc>
              <a:defRPr/>
            </a:pPr>
            <a:r>
              <a:rPr lang="en-US" sz="2800" dirty="0" smtClean="0"/>
              <a:t>It is not the job of a representative to make or abrogate laws of his sovereign. </a:t>
            </a:r>
          </a:p>
          <a:p>
            <a:pPr eaLnBrk="1" hangingPunct="1">
              <a:lnSpc>
                <a:spcPct val="90000"/>
              </a:lnSpc>
              <a:defRPr/>
            </a:pPr>
            <a:r>
              <a:rPr lang="en-US" sz="2800" dirty="0" smtClean="0"/>
              <a:t>The duty of the vicegerent has always been to conduct all affairs in accordance with the will of his superior . </a:t>
            </a:r>
          </a:p>
          <a:p>
            <a:pPr eaLnBrk="1" hangingPunct="1">
              <a:lnSpc>
                <a:spcPct val="90000"/>
              </a:lnSpc>
              <a:defRPr/>
            </a:pPr>
            <a:r>
              <a:rPr lang="en-US" sz="2800" dirty="0" smtClean="0"/>
              <a:t>He cannot do anything with his own free will. </a:t>
            </a:r>
          </a:p>
        </p:txBody>
      </p:sp>
      <p:pic>
        <p:nvPicPr>
          <p:cNvPr id="3074" name="Picture 2"/>
          <p:cNvPicPr>
            <a:picLocks noChangeAspect="1" noChangeArrowheads="1"/>
          </p:cNvPicPr>
          <p:nvPr/>
        </p:nvPicPr>
        <p:blipFill>
          <a:blip r:embed="rId2" cstate="email"/>
          <a:srcRect/>
          <a:stretch>
            <a:fillRect/>
          </a:stretch>
        </p:blipFill>
        <p:spPr bwMode="auto">
          <a:xfrm>
            <a:off x="3571875" y="5680075"/>
            <a:ext cx="5457825" cy="800100"/>
          </a:xfrm>
          <a:prstGeom prst="rect">
            <a:avLst/>
          </a:prstGeom>
          <a:noFill/>
          <a:ln w="9525">
            <a:noFill/>
            <a:miter lim="800000"/>
            <a:headEnd/>
            <a:tailEnd/>
          </a:ln>
          <a:effectLst/>
        </p:spPr>
      </p:pic>
      <p:sp>
        <p:nvSpPr>
          <p:cNvPr id="5" name="Rectangle 4"/>
          <p:cNvSpPr/>
          <p:nvPr/>
        </p:nvSpPr>
        <p:spPr>
          <a:xfrm>
            <a:off x="2809875" y="5066756"/>
            <a:ext cx="7696200" cy="480131"/>
          </a:xfrm>
          <a:prstGeom prst="rect">
            <a:avLst/>
          </a:prstGeom>
        </p:spPr>
        <p:txBody>
          <a:bodyPr wrap="square">
            <a:spAutoFit/>
          </a:bodyPr>
          <a:lstStyle/>
          <a:p>
            <a:pPr eaLnBrk="1" hangingPunct="1">
              <a:lnSpc>
                <a:spcPct val="90000"/>
              </a:lnSpc>
              <a:defRPr/>
            </a:pPr>
            <a:r>
              <a:rPr lang="en-US" sz="1200" i="1" dirty="0" smtClean="0">
                <a:hlinkClick r:id="" action="ppaction://noaction"/>
              </a:rPr>
              <a:t>[1]</a:t>
            </a:r>
            <a:r>
              <a:rPr lang="en-US" sz="1200" i="1" dirty="0" smtClean="0"/>
              <a:t> Al-Quran (2-30)  Allah said to the angels, I will create a vicegerent (</a:t>
            </a:r>
            <a:r>
              <a:rPr lang="en-US" sz="1200" i="1" dirty="0" err="1" smtClean="0"/>
              <a:t>Khalifa</a:t>
            </a:r>
            <a:r>
              <a:rPr lang="en-US" sz="1200" i="1" dirty="0" smtClean="0"/>
              <a:t>) on the earth, and 6: 165 ( al-</a:t>
            </a:r>
            <a:r>
              <a:rPr lang="en-US" sz="1200" i="1" dirty="0" err="1" smtClean="0"/>
              <a:t>Anam</a:t>
            </a:r>
            <a:r>
              <a:rPr lang="en-US" sz="1200" i="1" dirty="0" smtClean="0"/>
              <a:t>, it is He who made you His agent , inheritors of the earth</a:t>
            </a:r>
            <a:r>
              <a:rPr lang="en-US" sz="1600" i="1" dirty="0" smtClean="0"/>
              <a:t>. </a:t>
            </a:r>
          </a:p>
        </p:txBody>
      </p:sp>
      <p:sp>
        <p:nvSpPr>
          <p:cNvPr id="6" name="Rectangle 5"/>
          <p:cNvSpPr/>
          <p:nvPr/>
        </p:nvSpPr>
        <p:spPr>
          <a:xfrm>
            <a:off x="76200" y="2478087"/>
            <a:ext cx="1590675"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dirty="0" smtClean="0"/>
              <a:t>*a deputy appointed to act on the authority of a ruler or magistrate, especially in administrative duties</a:t>
            </a:r>
            <a:endParaRPr lang="en-US" sz="1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ChangeArrowheads="1"/>
          </p:cNvSpPr>
          <p:nvPr>
            <p:ph idx="1"/>
          </p:nvPr>
        </p:nvSpPr>
        <p:spPr>
          <a:xfrm>
            <a:off x="1590675" y="504016"/>
            <a:ext cx="8305800" cy="5289143"/>
          </a:xfrm>
        </p:spPr>
        <p:txBody>
          <a:bodyPr/>
          <a:lstStyle/>
          <a:p>
            <a:pPr eaLnBrk="1" hangingPunct="1">
              <a:lnSpc>
                <a:spcPct val="90000"/>
              </a:lnSpc>
              <a:defRPr/>
            </a:pPr>
            <a:endParaRPr lang="en-US" sz="2800" dirty="0" smtClean="0"/>
          </a:p>
          <a:p>
            <a:pPr eaLnBrk="1" hangingPunct="1">
              <a:lnSpc>
                <a:spcPct val="90000"/>
              </a:lnSpc>
              <a:defRPr/>
            </a:pPr>
            <a:r>
              <a:rPr lang="en-US" sz="2800" dirty="0" smtClean="0"/>
              <a:t>He cannot ignore the commands of his superior. </a:t>
            </a:r>
          </a:p>
          <a:p>
            <a:pPr eaLnBrk="1" hangingPunct="1">
              <a:lnSpc>
                <a:spcPct val="90000"/>
              </a:lnSpc>
              <a:defRPr/>
            </a:pPr>
            <a:r>
              <a:rPr lang="en-US" sz="2800" dirty="0" smtClean="0"/>
              <a:t>The political sovereignty of Him is implemented by His agents or human beings those who are charged with the implementation of His laws like prophets, caliphs and </a:t>
            </a:r>
            <a:r>
              <a:rPr lang="en-US" sz="2800" dirty="0" err="1" smtClean="0"/>
              <a:t>Khilafat</a:t>
            </a:r>
            <a:r>
              <a:rPr lang="en-US" sz="2800" dirty="0" smtClean="0"/>
              <a:t>.</a:t>
            </a:r>
          </a:p>
          <a:p>
            <a:pPr eaLnBrk="1" hangingPunct="1">
              <a:lnSpc>
                <a:spcPct val="90000"/>
              </a:lnSpc>
              <a:defRPr/>
            </a:pPr>
            <a:r>
              <a:rPr lang="en-US" sz="2800" dirty="0" smtClean="0"/>
              <a:t> Quran calls this representation as </a:t>
            </a:r>
            <a:r>
              <a:rPr lang="en-US" sz="2800" i="1" dirty="0" err="1" smtClean="0">
                <a:solidFill>
                  <a:srgbClr val="FF0000"/>
                </a:solidFill>
              </a:rPr>
              <a:t>khilafat</a:t>
            </a:r>
            <a:r>
              <a:rPr lang="en-US" sz="2800" b="1" i="1" dirty="0" smtClean="0">
                <a:solidFill>
                  <a:srgbClr val="FF0000"/>
                </a:solidFill>
                <a:hlinkClick r:id="" action="ppaction://noaction"/>
              </a:rPr>
              <a:t>[1</a:t>
            </a:r>
            <a:r>
              <a:rPr lang="en-US" sz="2800" b="1" i="1" dirty="0" smtClean="0">
                <a:hlinkClick r:id="" action="ppaction://noaction"/>
              </a:rPr>
              <a:t>]</a:t>
            </a:r>
            <a:r>
              <a:rPr lang="en-US" sz="2800" dirty="0" smtClean="0"/>
              <a:t> </a:t>
            </a:r>
          </a:p>
          <a:p>
            <a:pPr eaLnBrk="1" hangingPunct="1">
              <a:lnSpc>
                <a:spcPct val="90000"/>
              </a:lnSpc>
              <a:defRPr/>
            </a:pPr>
            <a:r>
              <a:rPr lang="en-US" sz="2800" dirty="0" smtClean="0"/>
              <a:t>If human beings do not obey the orders  and directives of the sovereign, they are </a:t>
            </a:r>
            <a:r>
              <a:rPr lang="en-US" sz="2800" dirty="0" smtClean="0">
                <a:solidFill>
                  <a:srgbClr val="FF0000"/>
                </a:solidFill>
              </a:rPr>
              <a:t>no longer representatives</a:t>
            </a:r>
            <a:r>
              <a:rPr lang="en-US" sz="2800" dirty="0" smtClean="0"/>
              <a:t> but rebels and wrong doers. </a:t>
            </a:r>
          </a:p>
          <a:p>
            <a:pPr eaLnBrk="1" hangingPunct="1">
              <a:lnSpc>
                <a:spcPct val="90000"/>
              </a:lnSpc>
              <a:defRPr/>
            </a:pPr>
            <a:r>
              <a:rPr lang="en-US" sz="2800" dirty="0" smtClean="0"/>
              <a:t/>
            </a:r>
            <a:br>
              <a:rPr lang="en-US" sz="2800" dirty="0" smtClean="0"/>
            </a:br>
            <a:r>
              <a:rPr lang="en-US" sz="2400" dirty="0" smtClean="0">
                <a:hlinkClick r:id="" action="ppaction://noaction"/>
              </a:rPr>
              <a:t>[1]</a:t>
            </a:r>
            <a:r>
              <a:rPr lang="en-US" sz="2400" dirty="0" smtClean="0"/>
              <a:t> (Al-Quran 2:30)</a:t>
            </a:r>
          </a:p>
        </p:txBody>
      </p:sp>
      <p:pic>
        <p:nvPicPr>
          <p:cNvPr id="2050" name="Picture 2"/>
          <p:cNvPicPr>
            <a:picLocks noChangeAspect="1" noChangeArrowheads="1"/>
          </p:cNvPicPr>
          <p:nvPr/>
        </p:nvPicPr>
        <p:blipFill>
          <a:blip r:embed="rId2" cstate="email"/>
          <a:srcRect/>
          <a:stretch>
            <a:fillRect/>
          </a:stretch>
        </p:blipFill>
        <p:spPr bwMode="auto">
          <a:xfrm>
            <a:off x="4410075" y="4916487"/>
            <a:ext cx="5457825" cy="8001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t>Government:</a:t>
            </a:r>
          </a:p>
          <a:p>
            <a:pPr lvl="1"/>
            <a:r>
              <a:rPr lang="en-US" dirty="0" smtClean="0"/>
              <a:t>political authority: </a:t>
            </a:r>
          </a:p>
          <a:p>
            <a:pPr lvl="1"/>
            <a:r>
              <a:rPr lang="en-US" dirty="0" smtClean="0"/>
              <a:t>a group of people who have the power to make and enforce laws for a country or area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idx="1"/>
          </p:nvPr>
        </p:nvSpPr>
        <p:spPr>
          <a:xfrm>
            <a:off x="1438275" y="360012"/>
            <a:ext cx="8823008" cy="5433147"/>
          </a:xfrm>
        </p:spPr>
        <p:txBody>
          <a:bodyPr/>
          <a:lstStyle/>
          <a:p>
            <a:pPr eaLnBrk="1" hangingPunct="1">
              <a:defRPr/>
            </a:pPr>
            <a:r>
              <a:rPr lang="en-US" sz="3200" dirty="0" smtClean="0">
                <a:solidFill>
                  <a:srgbClr val="FF0000"/>
                </a:solidFill>
              </a:rPr>
              <a:t>Quran emphasize obedience to Allah, His apostle, and those charged with authority among the Muslims</a:t>
            </a:r>
            <a:r>
              <a:rPr lang="en-US" sz="3200" dirty="0" smtClean="0">
                <a:solidFill>
                  <a:srgbClr val="FF0000"/>
                </a:solidFill>
                <a:hlinkClick r:id="" action="ppaction://noaction"/>
              </a:rPr>
              <a:t>[1</a:t>
            </a:r>
            <a:r>
              <a:rPr lang="en-US" sz="3200" dirty="0" smtClean="0">
                <a:hlinkClick r:id="" action="ppaction://noaction"/>
              </a:rPr>
              <a:t>]</a:t>
            </a:r>
            <a:r>
              <a:rPr lang="en-US" sz="3200" dirty="0" smtClean="0"/>
              <a:t>.They must run the affairs of the people in the light of the teachings of </a:t>
            </a:r>
            <a:r>
              <a:rPr lang="en-US" sz="3200" b="1" i="1" u="sng" dirty="0" err="1" smtClean="0"/>
              <a:t>Shariah</a:t>
            </a:r>
            <a:r>
              <a:rPr lang="en-US" sz="3200" dirty="0" smtClean="0"/>
              <a:t> (Islamic laws). Rulers who budge even an inch from this defined line of conduct, are not to be obeyed, as obedience has been made conditional</a:t>
            </a:r>
            <a:r>
              <a:rPr lang="en-US" sz="3200" dirty="0" smtClean="0">
                <a:hlinkClick r:id="" action="ppaction://noaction"/>
              </a:rPr>
              <a:t>[2]</a:t>
            </a:r>
            <a:r>
              <a:rPr lang="en-US" sz="3200" dirty="0" smtClean="0"/>
              <a:t> </a:t>
            </a:r>
            <a:br>
              <a:rPr lang="en-US" sz="3200" dirty="0" smtClean="0"/>
            </a:br>
            <a:r>
              <a:rPr lang="en-US" sz="3200" dirty="0" smtClean="0">
                <a:hlinkClick r:id="" action="ppaction://noaction"/>
              </a:rPr>
              <a:t>[1]</a:t>
            </a:r>
            <a:r>
              <a:rPr lang="en-US" sz="3200" dirty="0" smtClean="0"/>
              <a:t> ( Al-Quran, 4;59)    </a:t>
            </a:r>
            <a:endParaRPr lang="en-US" sz="3200" dirty="0" smtClean="0">
              <a:hlinkClick r:id="" action="ppaction://noaction"/>
            </a:endParaRPr>
          </a:p>
          <a:p>
            <a:pPr eaLnBrk="1" hangingPunct="1">
              <a:defRPr/>
            </a:pPr>
            <a:r>
              <a:rPr lang="en-US" dirty="0" smtClean="0">
                <a:hlinkClick r:id="" action="ppaction://noaction"/>
              </a:rPr>
              <a:t>[2]</a:t>
            </a:r>
            <a:r>
              <a:rPr lang="en-US" dirty="0" smtClean="0"/>
              <a:t> Ibid. </a:t>
            </a:r>
          </a:p>
        </p:txBody>
      </p:sp>
      <p:pic>
        <p:nvPicPr>
          <p:cNvPr id="1027" name="Picture 3"/>
          <p:cNvPicPr>
            <a:picLocks noChangeAspect="1" noChangeArrowheads="1"/>
          </p:cNvPicPr>
          <p:nvPr/>
        </p:nvPicPr>
        <p:blipFill>
          <a:blip r:embed="rId2"/>
          <a:srcRect/>
          <a:stretch>
            <a:fillRect/>
          </a:stretch>
        </p:blipFill>
        <p:spPr bwMode="auto">
          <a:xfrm>
            <a:off x="1947255" y="4840287"/>
            <a:ext cx="8854095" cy="14874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idx="1"/>
          </p:nvPr>
        </p:nvSpPr>
        <p:spPr>
          <a:xfrm>
            <a:off x="1514475" y="360012"/>
            <a:ext cx="8746808" cy="5433147"/>
          </a:xfrm>
        </p:spPr>
        <p:txBody>
          <a:bodyPr>
            <a:normAutofit/>
          </a:bodyPr>
          <a:lstStyle/>
          <a:p>
            <a:pPr eaLnBrk="1" hangingPunct="1">
              <a:defRPr/>
            </a:pPr>
            <a:r>
              <a:rPr lang="en-US" sz="3200" dirty="0" smtClean="0"/>
              <a:t>They must follow the </a:t>
            </a:r>
            <a:r>
              <a:rPr lang="en-US" sz="3200" dirty="0" err="1" smtClean="0">
                <a:solidFill>
                  <a:srgbClr val="FF0000"/>
                </a:solidFill>
              </a:rPr>
              <a:t>Shariah</a:t>
            </a:r>
            <a:r>
              <a:rPr lang="en-US" sz="3200" dirty="0" smtClean="0"/>
              <a:t> in running and conducting the affairs of the state or they lose their authority. </a:t>
            </a:r>
          </a:p>
          <a:p>
            <a:pPr eaLnBrk="1" hangingPunct="1">
              <a:defRPr/>
            </a:pPr>
            <a:r>
              <a:rPr lang="en-US" sz="3200" dirty="0" smtClean="0"/>
              <a:t>This point needs clarification that those charged with authority does not mean </a:t>
            </a:r>
            <a:r>
              <a:rPr lang="en-US" sz="3200" dirty="0" smtClean="0">
                <a:solidFill>
                  <a:srgbClr val="FF0000"/>
                </a:solidFill>
              </a:rPr>
              <a:t>rulers </a:t>
            </a:r>
            <a:r>
              <a:rPr lang="en-US" sz="3200" dirty="0" smtClean="0"/>
              <a:t>only, but also those assigned any </a:t>
            </a:r>
            <a:r>
              <a:rPr lang="en-US" sz="3200" dirty="0" smtClean="0">
                <a:solidFill>
                  <a:srgbClr val="FF0000"/>
                </a:solidFill>
              </a:rPr>
              <a:t>responsibility </a:t>
            </a:r>
            <a:r>
              <a:rPr lang="en-US" sz="3200" dirty="0" smtClean="0"/>
              <a:t>in Muslim society, such as </a:t>
            </a:r>
            <a:r>
              <a:rPr lang="en-US" sz="3200" u="sng" dirty="0" smtClean="0"/>
              <a:t>teachers</a:t>
            </a:r>
            <a:r>
              <a:rPr lang="en-US" sz="3200" dirty="0" smtClean="0"/>
              <a:t>, </a:t>
            </a:r>
            <a:r>
              <a:rPr lang="en-US" sz="3200" u="sng" dirty="0" smtClean="0"/>
              <a:t>parents</a:t>
            </a:r>
            <a:r>
              <a:rPr lang="en-US" sz="3200" dirty="0" smtClean="0"/>
              <a:t>, </a:t>
            </a:r>
            <a:r>
              <a:rPr lang="en-US" sz="3200" u="sng" dirty="0" smtClean="0"/>
              <a:t>judges</a:t>
            </a:r>
            <a:r>
              <a:rPr lang="en-US" sz="3200" dirty="0" smtClean="0"/>
              <a:t>, </a:t>
            </a:r>
            <a:r>
              <a:rPr lang="en-US" sz="3200" u="sng" dirty="0" smtClean="0"/>
              <a:t>officers </a:t>
            </a:r>
            <a:r>
              <a:rPr lang="en-US" sz="3200" dirty="0" smtClean="0"/>
              <a:t>and </a:t>
            </a:r>
            <a:r>
              <a:rPr lang="en-US" sz="3200" u="sng" dirty="0" smtClean="0"/>
              <a:t>scholars</a:t>
            </a:r>
            <a:r>
              <a:rPr lang="en-US" sz="3200" dirty="0"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117940" y="345612"/>
            <a:ext cx="8587073" cy="837076"/>
          </a:xfrm>
        </p:spPr>
        <p:txBody>
          <a:bodyPr/>
          <a:lstStyle/>
          <a:p>
            <a:pPr marL="838200" indent="-838200" eaLnBrk="1" hangingPunct="1">
              <a:defRPr/>
            </a:pPr>
            <a:r>
              <a:rPr lang="en-US" b="1" u="sng" dirty="0" smtClean="0"/>
              <a:t>3. </a:t>
            </a:r>
            <a:r>
              <a:rPr lang="en-US" b="1" u="sng" dirty="0" err="1" smtClean="0"/>
              <a:t>Shura</a:t>
            </a:r>
            <a:r>
              <a:rPr lang="en-US" b="1" u="sng" dirty="0" smtClean="0"/>
              <a:t> or Parliament </a:t>
            </a:r>
          </a:p>
        </p:txBody>
      </p:sp>
      <p:sp>
        <p:nvSpPr>
          <p:cNvPr id="69635" name="Rectangle 3"/>
          <p:cNvSpPr>
            <a:spLocks noGrp="1" noChangeArrowheads="1"/>
          </p:cNvSpPr>
          <p:nvPr>
            <p:ph idx="1"/>
          </p:nvPr>
        </p:nvSpPr>
        <p:spPr>
          <a:xfrm>
            <a:off x="1362074" y="1335087"/>
            <a:ext cx="8686801" cy="4504573"/>
          </a:xfrm>
        </p:spPr>
        <p:txBody>
          <a:bodyPr>
            <a:normAutofit/>
          </a:bodyPr>
          <a:lstStyle/>
          <a:p>
            <a:pPr eaLnBrk="1" hangingPunct="1">
              <a:lnSpc>
                <a:spcPct val="100000"/>
              </a:lnSpc>
              <a:defRPr/>
            </a:pPr>
            <a:r>
              <a:rPr lang="en-US" sz="2200" dirty="0" smtClean="0">
                <a:solidFill>
                  <a:srgbClr val="FF0000"/>
                </a:solidFill>
              </a:rPr>
              <a:t>Consultation is the most important and main function of Islamic polity</a:t>
            </a:r>
            <a:r>
              <a:rPr lang="en-US" sz="2200" dirty="0" smtClean="0"/>
              <a:t>. </a:t>
            </a:r>
          </a:p>
          <a:p>
            <a:pPr eaLnBrk="1" hangingPunct="1">
              <a:lnSpc>
                <a:spcPct val="100000"/>
              </a:lnSpc>
              <a:defRPr/>
            </a:pPr>
            <a:r>
              <a:rPr lang="en-US" sz="2200" dirty="0" smtClean="0"/>
              <a:t>The idea of a pure democracy is the hallmark of </a:t>
            </a:r>
            <a:r>
              <a:rPr lang="en-US" sz="2200" dirty="0"/>
              <a:t>S</a:t>
            </a:r>
            <a:r>
              <a:rPr lang="en-US" sz="2200" dirty="0" smtClean="0"/>
              <a:t>hura in Islamic state structure. </a:t>
            </a:r>
          </a:p>
          <a:p>
            <a:pPr>
              <a:defRPr/>
            </a:pPr>
            <a:r>
              <a:rPr lang="en-US" sz="2200" b="1" dirty="0" err="1" smtClean="0">
                <a:solidFill>
                  <a:srgbClr val="FF0000"/>
                </a:solidFill>
              </a:rPr>
              <a:t>Shura</a:t>
            </a:r>
            <a:r>
              <a:rPr lang="en-US" sz="2200" b="1" dirty="0" smtClean="0">
                <a:solidFill>
                  <a:srgbClr val="FFFF00"/>
                </a:solidFill>
              </a:rPr>
              <a:t> </a:t>
            </a:r>
            <a:r>
              <a:rPr lang="en-US" sz="2200" dirty="0" smtClean="0"/>
              <a:t>is an </a:t>
            </a:r>
            <a:r>
              <a:rPr lang="en-US" sz="2200" dirty="0" smtClean="0">
                <a:solidFill>
                  <a:srgbClr val="FF0000"/>
                </a:solidFill>
              </a:rPr>
              <a:t>Arabic </a:t>
            </a:r>
            <a:r>
              <a:rPr lang="en-US" sz="2200" dirty="0" smtClean="0"/>
              <a:t>word which means </a:t>
            </a:r>
            <a:r>
              <a:rPr lang="en-US" sz="2200" dirty="0" smtClean="0">
                <a:solidFill>
                  <a:srgbClr val="FF0000"/>
                </a:solidFill>
              </a:rPr>
              <a:t>mutual consultation</a:t>
            </a:r>
            <a:r>
              <a:rPr lang="en-US" sz="2200" dirty="0" smtClean="0"/>
              <a:t>.</a:t>
            </a:r>
          </a:p>
          <a:p>
            <a:pPr>
              <a:defRPr/>
            </a:pPr>
            <a:r>
              <a:rPr lang="en-US" sz="2400" dirty="0" smtClean="0"/>
              <a:t>Status of </a:t>
            </a:r>
            <a:r>
              <a:rPr lang="en-US" sz="2400" dirty="0" err="1" smtClean="0"/>
              <a:t>Shura</a:t>
            </a:r>
            <a:r>
              <a:rPr lang="en-US" sz="2400" dirty="0" smtClean="0"/>
              <a:t> or Parliament is established by Quran</a:t>
            </a:r>
            <a:r>
              <a:rPr lang="en-US" sz="2400" dirty="0" smtClean="0">
                <a:hlinkClick r:id="rId2" action="ppaction://hlinksldjump"/>
              </a:rPr>
              <a:t>[1]</a:t>
            </a:r>
            <a:r>
              <a:rPr lang="en-US" sz="2400" dirty="0" smtClean="0"/>
              <a:t>. </a:t>
            </a:r>
            <a:endParaRPr lang="en-US" sz="2200" dirty="0" smtClean="0"/>
          </a:p>
          <a:p>
            <a:pPr eaLnBrk="1" hangingPunct="1">
              <a:lnSpc>
                <a:spcPct val="100000"/>
              </a:lnSpc>
              <a:defRPr/>
            </a:pPr>
            <a:r>
              <a:rPr lang="en-US" sz="2200" b="1" spc="-150" dirty="0" err="1" smtClean="0">
                <a:solidFill>
                  <a:srgbClr val="FF0000"/>
                </a:solidFill>
                <a:effectLst>
                  <a:outerShdw blurRad="38100" dist="38100" dir="2700000" algn="tl">
                    <a:srgbClr val="000000">
                      <a:alpha val="43137"/>
                    </a:srgbClr>
                  </a:outerShdw>
                </a:effectLst>
              </a:rPr>
              <a:t>Shura</a:t>
            </a:r>
            <a:r>
              <a:rPr lang="en-US" sz="2200" dirty="0" smtClean="0">
                <a:effectLst>
                  <a:outerShdw blurRad="38100" dist="38100" dir="2700000" algn="tl">
                    <a:srgbClr val="000000">
                      <a:alpha val="43137"/>
                    </a:srgbClr>
                  </a:outerShdw>
                </a:effectLst>
              </a:rPr>
              <a:t> </a:t>
            </a:r>
            <a:r>
              <a:rPr lang="en-US" sz="2200" dirty="0" smtClean="0"/>
              <a:t>is the body consisting of representatives of Muslim community, who </a:t>
            </a:r>
            <a:r>
              <a:rPr lang="en-US" sz="2200" u="sng" dirty="0" smtClean="0">
                <a:solidFill>
                  <a:srgbClr val="FF0000"/>
                </a:solidFill>
              </a:rPr>
              <a:t>assemble for consultation </a:t>
            </a:r>
            <a:r>
              <a:rPr lang="en-US" sz="2200" dirty="0" smtClean="0"/>
              <a:t>with each other to reach decisions , for running the government.</a:t>
            </a:r>
          </a:p>
          <a:p>
            <a:pPr>
              <a:defRPr/>
            </a:pPr>
            <a:r>
              <a:rPr lang="en-US" sz="2200" dirty="0" smtClean="0"/>
              <a:t>Making any political decision in an Islamic state is the jurisdiction of the </a:t>
            </a:r>
            <a:r>
              <a:rPr lang="en-US" sz="2200" dirty="0" err="1" smtClean="0"/>
              <a:t>Shura</a:t>
            </a:r>
            <a:r>
              <a:rPr lang="en-US" sz="2200" dirty="0" smtClean="0"/>
              <a:t>. </a:t>
            </a:r>
          </a:p>
        </p:txBody>
      </p:sp>
      <p:pic>
        <p:nvPicPr>
          <p:cNvPr id="4" name="Picture 2"/>
          <p:cNvPicPr>
            <a:picLocks noChangeAspect="1" noChangeArrowheads="1"/>
          </p:cNvPicPr>
          <p:nvPr/>
        </p:nvPicPr>
        <p:blipFill>
          <a:blip r:embed="rId3" cstate="email"/>
          <a:srcRect/>
          <a:stretch>
            <a:fillRect/>
          </a:stretch>
        </p:blipFill>
        <p:spPr bwMode="auto">
          <a:xfrm>
            <a:off x="3495675" y="5616957"/>
            <a:ext cx="4257675" cy="863218"/>
          </a:xfrm>
          <a:prstGeom prst="rect">
            <a:avLst/>
          </a:prstGeom>
          <a:noFill/>
          <a:ln w="9525">
            <a:noFill/>
            <a:miter lim="800000"/>
            <a:headEnd/>
            <a:tailEnd/>
          </a:ln>
          <a:effectLst/>
        </p:spPr>
      </p:pic>
      <p:sp>
        <p:nvSpPr>
          <p:cNvPr id="5" name="Rectangle 4"/>
          <p:cNvSpPr/>
          <p:nvPr/>
        </p:nvSpPr>
        <p:spPr>
          <a:xfrm>
            <a:off x="752475" y="5678487"/>
            <a:ext cx="2596646" cy="338554"/>
          </a:xfrm>
          <a:prstGeom prst="rect">
            <a:avLst/>
          </a:prstGeom>
        </p:spPr>
        <p:txBody>
          <a:bodyPr wrap="square">
            <a:spAutoFit/>
          </a:bodyPr>
          <a:lstStyle/>
          <a:p>
            <a:r>
              <a:rPr lang="en-US" sz="1600" dirty="0" smtClean="0">
                <a:hlinkClick r:id="rId2" action="ppaction://hlinksldjump"/>
              </a:rPr>
              <a:t>[1]</a:t>
            </a:r>
            <a:r>
              <a:rPr lang="en-US" sz="1600" dirty="0" smtClean="0"/>
              <a:t> </a:t>
            </a:r>
            <a:r>
              <a:rPr lang="en-US" sz="1200" dirty="0" smtClean="0"/>
              <a:t>Al-Quran (al-</a:t>
            </a:r>
            <a:r>
              <a:rPr lang="en-US" sz="1200" dirty="0" err="1" smtClean="0"/>
              <a:t>Shuara</a:t>
            </a:r>
            <a:r>
              <a:rPr lang="en-US" sz="1200" dirty="0" smtClean="0"/>
              <a:t>, 42;38)</a:t>
            </a:r>
            <a:endParaRPr lang="en-US" sz="1200" dirty="0"/>
          </a:p>
        </p:txBody>
      </p:sp>
      <p:pic>
        <p:nvPicPr>
          <p:cNvPr id="6" name="Picture 2"/>
          <p:cNvPicPr>
            <a:picLocks noChangeAspect="1" noChangeArrowheads="1"/>
          </p:cNvPicPr>
          <p:nvPr/>
        </p:nvPicPr>
        <p:blipFill>
          <a:blip r:embed="rId4" cstate="email"/>
          <a:srcRect r="47215"/>
          <a:stretch>
            <a:fillRect/>
          </a:stretch>
        </p:blipFill>
        <p:spPr bwMode="auto">
          <a:xfrm>
            <a:off x="7852672" y="5068887"/>
            <a:ext cx="2948678" cy="12260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2075" y="192087"/>
            <a:ext cx="8610600" cy="4724400"/>
          </a:xfrm>
        </p:spPr>
        <p:txBody>
          <a:bodyPr>
            <a:normAutofit/>
          </a:bodyPr>
          <a:lstStyle/>
          <a:p>
            <a:pPr eaLnBrk="1" hangingPunct="1">
              <a:defRPr/>
            </a:pPr>
            <a:r>
              <a:rPr lang="en-US" sz="3200" dirty="0" smtClean="0"/>
              <a:t>The </a:t>
            </a:r>
            <a:r>
              <a:rPr lang="en-US" sz="3200" dirty="0"/>
              <a:t>rulers of an Islamic </a:t>
            </a:r>
            <a:r>
              <a:rPr lang="en-US" sz="3200" dirty="0" smtClean="0"/>
              <a:t>polity will </a:t>
            </a:r>
            <a:r>
              <a:rPr lang="en-US" sz="3200" dirty="0"/>
              <a:t>be elected or selected by the parliament which can be reflected in referendum, national assembly, house of representative, a senate  or </a:t>
            </a:r>
            <a:r>
              <a:rPr lang="en-US" sz="3200" dirty="0" err="1"/>
              <a:t>Mijlas-i-Shura</a:t>
            </a:r>
            <a:r>
              <a:rPr lang="en-US" sz="3200" dirty="0"/>
              <a:t>. </a:t>
            </a:r>
            <a:endParaRPr lang="en-US" dirty="0"/>
          </a:p>
        </p:txBody>
      </p:sp>
      <p:pic>
        <p:nvPicPr>
          <p:cNvPr id="2050" name="Picture 2"/>
          <p:cNvPicPr>
            <a:picLocks noChangeAspect="1" noChangeArrowheads="1"/>
          </p:cNvPicPr>
          <p:nvPr/>
        </p:nvPicPr>
        <p:blipFill>
          <a:blip r:embed="rId2" cstate="email"/>
          <a:srcRect/>
          <a:stretch>
            <a:fillRect/>
          </a:stretch>
        </p:blipFill>
        <p:spPr bwMode="auto">
          <a:xfrm>
            <a:off x="4204597" y="4840287"/>
            <a:ext cx="6596753" cy="1447800"/>
          </a:xfrm>
          <a:prstGeom prst="rect">
            <a:avLst/>
          </a:prstGeom>
          <a:noFill/>
          <a:ln w="9525">
            <a:noFill/>
            <a:miter lim="800000"/>
            <a:headEnd/>
            <a:tailEnd/>
          </a:ln>
          <a:effectLst/>
        </p:spPr>
      </p:pic>
      <p:sp>
        <p:nvSpPr>
          <p:cNvPr id="4" name="Rectangle 3"/>
          <p:cNvSpPr/>
          <p:nvPr/>
        </p:nvSpPr>
        <p:spPr>
          <a:xfrm>
            <a:off x="1514475" y="5983287"/>
            <a:ext cx="2291846" cy="369332"/>
          </a:xfrm>
          <a:prstGeom prst="rect">
            <a:avLst/>
          </a:prstGeom>
        </p:spPr>
        <p:txBody>
          <a:bodyPr wrap="none">
            <a:spAutoFit/>
          </a:bodyPr>
          <a:lstStyle/>
          <a:p>
            <a:pPr eaLnBrk="1" hangingPunct="1">
              <a:defRPr/>
            </a:pPr>
            <a:r>
              <a:rPr lang="en-US" u="sng" dirty="0" smtClean="0">
                <a:hlinkClick r:id="rId3" action="ppaction://hlinksldjump"/>
              </a:rPr>
              <a:t>[1]</a:t>
            </a:r>
            <a:r>
              <a:rPr lang="en-US" u="sng" dirty="0" smtClean="0"/>
              <a:t> Al-Quran (42;38)</a:t>
            </a:r>
            <a:endParaRPr lang="en-US" u="sng"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70658" name="Rectangle 2"/>
          <p:cNvSpPr>
            <a:spLocks noGrp="1" noChangeArrowheads="1"/>
          </p:cNvSpPr>
          <p:nvPr>
            <p:ph idx="1"/>
          </p:nvPr>
        </p:nvSpPr>
        <p:spPr>
          <a:xfrm>
            <a:off x="1209675" y="432014"/>
            <a:ext cx="8686800" cy="5361145"/>
          </a:xfrm>
        </p:spPr>
        <p:txBody>
          <a:bodyPr/>
          <a:lstStyle/>
          <a:p>
            <a:pPr eaLnBrk="1" hangingPunct="1">
              <a:defRPr/>
            </a:pPr>
            <a:r>
              <a:rPr lang="en-US" sz="2800" dirty="0" smtClean="0"/>
              <a:t>There is no scope for candidature in Islamic polity. </a:t>
            </a:r>
          </a:p>
          <a:p>
            <a:pPr eaLnBrk="1" hangingPunct="1">
              <a:defRPr/>
            </a:pPr>
            <a:r>
              <a:rPr lang="en-US" sz="2800" dirty="0" smtClean="0"/>
              <a:t>The affairs of the state will be run with mutual consultation. </a:t>
            </a:r>
          </a:p>
          <a:p>
            <a:pPr eaLnBrk="1" hangingPunct="1">
              <a:defRPr/>
            </a:pPr>
            <a:r>
              <a:rPr lang="en-US" sz="2800" dirty="0" smtClean="0"/>
              <a:t>Allah ordained his apostle “to consult his companions” in the affairs of the moments. Mutual consultation is the central idea behind </a:t>
            </a:r>
            <a:r>
              <a:rPr lang="en-US" sz="2800" dirty="0" err="1" smtClean="0"/>
              <a:t>shura</a:t>
            </a:r>
            <a:r>
              <a:rPr lang="en-US" sz="2800" dirty="0" smtClean="0"/>
              <a:t> ,as holy Quran says </a:t>
            </a:r>
          </a:p>
          <a:p>
            <a:pPr eaLnBrk="1" hangingPunct="1">
              <a:defRPr/>
            </a:pPr>
            <a:r>
              <a:rPr lang="en-US" sz="3200" dirty="0" smtClean="0"/>
              <a:t>“</a:t>
            </a:r>
            <a:r>
              <a:rPr lang="en-US" sz="3200" i="1" dirty="0" smtClean="0">
                <a:solidFill>
                  <a:srgbClr val="FF0000"/>
                </a:solidFill>
              </a:rPr>
              <a:t>who obey their lord, attend to their prayers and conduct their affairs with mutual consultation </a:t>
            </a:r>
            <a:r>
              <a:rPr lang="en-US" sz="3200" dirty="0" smtClean="0">
                <a:solidFill>
                  <a:srgbClr val="FF0000"/>
                </a:solidFill>
              </a:rPr>
              <a:t> </a:t>
            </a:r>
            <a:r>
              <a:rPr lang="en-US" sz="2000" dirty="0" smtClean="0"/>
              <a:t>(</a:t>
            </a:r>
            <a:r>
              <a:rPr lang="en-US" sz="1600" dirty="0" smtClean="0"/>
              <a:t> Al-Quran (42;30)</a:t>
            </a:r>
          </a:p>
        </p:txBody>
      </p:sp>
      <p:pic>
        <p:nvPicPr>
          <p:cNvPr id="4" name="Picture 2"/>
          <p:cNvPicPr>
            <a:picLocks noChangeAspect="1" noChangeArrowheads="1"/>
          </p:cNvPicPr>
          <p:nvPr/>
        </p:nvPicPr>
        <p:blipFill>
          <a:blip r:embed="rId2" cstate="email"/>
          <a:srcRect/>
          <a:stretch>
            <a:fillRect/>
          </a:stretch>
        </p:blipFill>
        <p:spPr bwMode="auto">
          <a:xfrm>
            <a:off x="4204597" y="5032375"/>
            <a:ext cx="6596753" cy="14478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7940" y="345612"/>
            <a:ext cx="8587073" cy="760876"/>
          </a:xfrm>
        </p:spPr>
        <p:txBody>
          <a:bodyPr/>
          <a:lstStyle/>
          <a:p>
            <a:pPr algn="l">
              <a:defRPr/>
            </a:pPr>
            <a:r>
              <a:rPr lang="en-US" dirty="0" smtClean="0"/>
              <a:t>Qualities of </a:t>
            </a:r>
            <a:r>
              <a:rPr lang="en-US" dirty="0" err="1" smtClean="0"/>
              <a:t>shura</a:t>
            </a:r>
            <a:endParaRPr lang="en-US" dirty="0"/>
          </a:p>
        </p:txBody>
      </p:sp>
      <p:sp>
        <p:nvSpPr>
          <p:cNvPr id="3" name="Content Placeholder 2"/>
          <p:cNvSpPr>
            <a:spLocks noGrp="1"/>
          </p:cNvSpPr>
          <p:nvPr>
            <p:ph idx="1"/>
          </p:nvPr>
        </p:nvSpPr>
        <p:spPr>
          <a:xfrm>
            <a:off x="1514475" y="1182687"/>
            <a:ext cx="8305800" cy="4648200"/>
          </a:xfrm>
        </p:spPr>
        <p:txBody>
          <a:bodyPr>
            <a:noAutofit/>
          </a:bodyPr>
          <a:lstStyle/>
          <a:p>
            <a:pPr marL="457200" indent="-457200">
              <a:buFont typeface="+mj-lt"/>
              <a:buAutoNum type="arabicPeriod"/>
              <a:defRPr/>
            </a:pPr>
            <a:r>
              <a:rPr lang="en-US" sz="2400" dirty="0" err="1" smtClean="0"/>
              <a:t>Shura</a:t>
            </a:r>
            <a:r>
              <a:rPr lang="en-US" sz="2400" dirty="0" smtClean="0"/>
              <a:t> is the </a:t>
            </a:r>
            <a:r>
              <a:rPr lang="en-US" sz="2400" dirty="0" smtClean="0">
                <a:solidFill>
                  <a:srgbClr val="FF0000"/>
                </a:solidFill>
              </a:rPr>
              <a:t>caretaker</a:t>
            </a:r>
            <a:r>
              <a:rPr lang="en-US" sz="2400" dirty="0" smtClean="0"/>
              <a:t> of public interest.</a:t>
            </a:r>
          </a:p>
          <a:p>
            <a:pPr marL="457200" indent="-457200">
              <a:buFont typeface="+mj-lt"/>
              <a:buAutoNum type="arabicPeriod"/>
              <a:defRPr/>
            </a:pPr>
            <a:r>
              <a:rPr lang="en-US" sz="2400" dirty="0" err="1" smtClean="0"/>
              <a:t>Shura</a:t>
            </a:r>
            <a:r>
              <a:rPr lang="en-US" sz="2400" dirty="0" smtClean="0"/>
              <a:t> is essentially a </a:t>
            </a:r>
            <a:r>
              <a:rPr lang="en-US" sz="2400" dirty="0" smtClean="0">
                <a:solidFill>
                  <a:srgbClr val="FF0000"/>
                </a:solidFill>
              </a:rPr>
              <a:t>guardian </a:t>
            </a:r>
            <a:r>
              <a:rPr lang="en-US" sz="2400" dirty="0" smtClean="0"/>
              <a:t>of Quran and  sunnah.</a:t>
            </a:r>
          </a:p>
          <a:p>
            <a:pPr marL="457200" indent="-457200">
              <a:buFont typeface="+mj-lt"/>
              <a:buAutoNum type="arabicPeriod"/>
              <a:defRPr/>
            </a:pPr>
            <a:r>
              <a:rPr lang="en-US" sz="2400" dirty="0" smtClean="0"/>
              <a:t>It must act in accordance with the </a:t>
            </a:r>
            <a:r>
              <a:rPr lang="en-US" sz="2400" dirty="0" smtClean="0">
                <a:solidFill>
                  <a:srgbClr val="FF0000"/>
                </a:solidFill>
              </a:rPr>
              <a:t>needs </a:t>
            </a:r>
            <a:r>
              <a:rPr lang="en-US" sz="2400" dirty="0" smtClean="0"/>
              <a:t>of </a:t>
            </a:r>
            <a:r>
              <a:rPr lang="en-US" sz="2400" dirty="0"/>
              <a:t>I</a:t>
            </a:r>
            <a:r>
              <a:rPr lang="en-US" sz="2400" dirty="0" smtClean="0"/>
              <a:t>slamic society.</a:t>
            </a:r>
          </a:p>
          <a:p>
            <a:pPr marL="457200" indent="-457200">
              <a:buFont typeface="+mj-lt"/>
              <a:buAutoNum type="arabicPeriod"/>
              <a:defRPr/>
            </a:pPr>
            <a:r>
              <a:rPr lang="en-US" sz="2400" dirty="0" smtClean="0"/>
              <a:t>It is a </a:t>
            </a:r>
            <a:r>
              <a:rPr lang="en-US" sz="2400" dirty="0" smtClean="0">
                <a:solidFill>
                  <a:srgbClr val="FF0000"/>
                </a:solidFill>
              </a:rPr>
              <a:t>symbol </a:t>
            </a:r>
            <a:r>
              <a:rPr lang="en-US" sz="2400" dirty="0" smtClean="0"/>
              <a:t>of Muslim brotherhood.</a:t>
            </a:r>
          </a:p>
          <a:p>
            <a:pPr marL="457200" indent="-457200">
              <a:buFont typeface="+mj-lt"/>
              <a:buAutoNum type="arabicPeriod"/>
              <a:defRPr/>
            </a:pPr>
            <a:r>
              <a:rPr lang="en-US" sz="2400" dirty="0" smtClean="0"/>
              <a:t>It is a </a:t>
            </a:r>
            <a:r>
              <a:rPr lang="en-US" sz="2400" dirty="0" smtClean="0">
                <a:solidFill>
                  <a:srgbClr val="FF0000"/>
                </a:solidFill>
              </a:rPr>
              <a:t>bridge </a:t>
            </a:r>
            <a:r>
              <a:rPr lang="en-US" sz="2400" dirty="0" smtClean="0"/>
              <a:t>which enjoins the public with the government.</a:t>
            </a:r>
          </a:p>
          <a:p>
            <a:pPr marL="457200" indent="-457200">
              <a:buFont typeface="+mj-lt"/>
              <a:buAutoNum type="arabicPeriod"/>
              <a:defRPr/>
            </a:pPr>
            <a:r>
              <a:rPr lang="en-US" sz="2400" dirty="0" smtClean="0"/>
              <a:t>It is </a:t>
            </a:r>
            <a:r>
              <a:rPr lang="en-US" sz="2400" dirty="0" smtClean="0">
                <a:solidFill>
                  <a:srgbClr val="FF0000"/>
                </a:solidFill>
              </a:rPr>
              <a:t>reflection </a:t>
            </a:r>
            <a:r>
              <a:rPr lang="en-US" sz="2400" dirty="0" smtClean="0"/>
              <a:t>of peoples superiority over the government.</a:t>
            </a:r>
          </a:p>
          <a:p>
            <a:pPr marL="457200" indent="-457200">
              <a:buFont typeface="+mj-lt"/>
              <a:buAutoNum type="arabicPeriod"/>
              <a:defRPr/>
            </a:pPr>
            <a:r>
              <a:rPr lang="en-US" sz="2400" dirty="0" err="1" smtClean="0"/>
              <a:t>Shura</a:t>
            </a:r>
            <a:r>
              <a:rPr lang="en-US" sz="2400" dirty="0" smtClean="0"/>
              <a:t> acts as a </a:t>
            </a:r>
            <a:r>
              <a:rPr lang="en-US" sz="2400" dirty="0" smtClean="0">
                <a:solidFill>
                  <a:srgbClr val="FF0000"/>
                </a:solidFill>
              </a:rPr>
              <a:t>check </a:t>
            </a:r>
            <a:r>
              <a:rPr lang="en-US" sz="2400" dirty="0" smtClean="0"/>
              <a:t>on the powers of the head of state,</a:t>
            </a:r>
          </a:p>
          <a:p>
            <a:pPr marL="457200" indent="-457200">
              <a:buFont typeface="+mj-lt"/>
              <a:buAutoNum type="arabicPeriod"/>
              <a:defRPr/>
            </a:pPr>
            <a:r>
              <a:rPr lang="en-US" sz="2400" dirty="0" smtClean="0"/>
              <a:t>It is the </a:t>
            </a:r>
            <a:r>
              <a:rPr lang="en-US" sz="2400" dirty="0" smtClean="0">
                <a:solidFill>
                  <a:srgbClr val="FF0000"/>
                </a:solidFill>
              </a:rPr>
              <a:t>center </a:t>
            </a:r>
            <a:r>
              <a:rPr lang="en-US" sz="2400" dirty="0" smtClean="0"/>
              <a:t>of the Islamic political system</a:t>
            </a:r>
            <a:r>
              <a:rPr lang="en-US" sz="1600" dirty="0" smtClean="0"/>
              <a:t> </a:t>
            </a:r>
            <a:endParaRPr lang="en-US" sz="1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285875" y="345612"/>
            <a:ext cx="8419138" cy="684676"/>
          </a:xfrm>
        </p:spPr>
        <p:txBody>
          <a:bodyPr>
            <a:normAutofit fontScale="90000"/>
          </a:bodyPr>
          <a:lstStyle/>
          <a:p>
            <a:pPr marL="838200" indent="-838200" eaLnBrk="1" hangingPunct="1">
              <a:defRPr/>
            </a:pPr>
            <a:r>
              <a:rPr lang="en-US" b="1" u="sng" dirty="0" smtClean="0"/>
              <a:t>4, Accountability</a:t>
            </a:r>
          </a:p>
        </p:txBody>
      </p:sp>
      <p:sp>
        <p:nvSpPr>
          <p:cNvPr id="71683" name="Rectangle 3"/>
          <p:cNvSpPr>
            <a:spLocks noGrp="1" noChangeArrowheads="1"/>
          </p:cNvSpPr>
          <p:nvPr>
            <p:ph idx="1"/>
          </p:nvPr>
        </p:nvSpPr>
        <p:spPr>
          <a:xfrm>
            <a:off x="1362076" y="1258887"/>
            <a:ext cx="8915400" cy="4281116"/>
          </a:xfrm>
        </p:spPr>
        <p:txBody>
          <a:bodyPr/>
          <a:lstStyle/>
          <a:p>
            <a:pPr eaLnBrk="1" hangingPunct="1">
              <a:lnSpc>
                <a:spcPct val="90000"/>
              </a:lnSpc>
              <a:defRPr/>
            </a:pPr>
            <a:r>
              <a:rPr lang="en-US" sz="3200" dirty="0" smtClean="0"/>
              <a:t>In Islam </a:t>
            </a:r>
            <a:r>
              <a:rPr lang="en-US" sz="3200" dirty="0" smtClean="0">
                <a:solidFill>
                  <a:srgbClr val="FF0000"/>
                </a:solidFill>
              </a:rPr>
              <a:t>“every person is accountable for his own deeds</a:t>
            </a:r>
            <a:r>
              <a:rPr lang="en-US" sz="3200" dirty="0" smtClean="0"/>
              <a:t>.” </a:t>
            </a:r>
          </a:p>
          <a:p>
            <a:pPr eaLnBrk="1" hangingPunct="1">
              <a:lnSpc>
                <a:spcPct val="90000"/>
              </a:lnSpc>
              <a:defRPr/>
            </a:pPr>
            <a:r>
              <a:rPr lang="en-US" sz="3200" dirty="0" smtClean="0"/>
              <a:t>“No body can bear the burden of another body” says the holy Quran</a:t>
            </a:r>
            <a:r>
              <a:rPr lang="en-US" sz="3200" dirty="0" smtClean="0">
                <a:hlinkClick r:id="" action="ppaction://noaction"/>
              </a:rPr>
              <a:t>[1]</a:t>
            </a:r>
            <a:r>
              <a:rPr lang="en-US" sz="3200" dirty="0" smtClean="0"/>
              <a:t>. </a:t>
            </a:r>
          </a:p>
        </p:txBody>
      </p:sp>
      <p:pic>
        <p:nvPicPr>
          <p:cNvPr id="6146" name="Picture 2"/>
          <p:cNvPicPr>
            <a:picLocks noChangeAspect="1" noChangeArrowheads="1"/>
          </p:cNvPicPr>
          <p:nvPr/>
        </p:nvPicPr>
        <p:blipFill>
          <a:blip r:embed="rId2"/>
          <a:srcRect/>
          <a:stretch>
            <a:fillRect/>
          </a:stretch>
        </p:blipFill>
        <p:spPr bwMode="auto">
          <a:xfrm>
            <a:off x="6256975" y="3925888"/>
            <a:ext cx="4544375" cy="25542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147" name="Picture 3"/>
          <p:cNvPicPr>
            <a:picLocks noChangeAspect="1" noChangeArrowheads="1"/>
          </p:cNvPicPr>
          <p:nvPr/>
        </p:nvPicPr>
        <p:blipFill>
          <a:blip r:embed="rId3" cstate="email"/>
          <a:srcRect/>
          <a:stretch>
            <a:fillRect/>
          </a:stretch>
        </p:blipFill>
        <p:spPr bwMode="auto">
          <a:xfrm>
            <a:off x="2657475" y="3924128"/>
            <a:ext cx="3399345" cy="25560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Rectangle 5"/>
          <p:cNvSpPr/>
          <p:nvPr/>
        </p:nvSpPr>
        <p:spPr>
          <a:xfrm>
            <a:off x="1590675" y="3468687"/>
            <a:ext cx="2519985" cy="286232"/>
          </a:xfrm>
          <a:prstGeom prst="rect">
            <a:avLst/>
          </a:prstGeom>
        </p:spPr>
        <p:txBody>
          <a:bodyPr wrap="none">
            <a:spAutoFit/>
          </a:bodyPr>
          <a:lstStyle/>
          <a:p>
            <a:pPr eaLnBrk="1" hangingPunct="1">
              <a:lnSpc>
                <a:spcPct val="90000"/>
              </a:lnSpc>
              <a:defRPr/>
            </a:pPr>
            <a:r>
              <a:rPr lang="en-US" sz="1400" u="sng" dirty="0" smtClean="0">
                <a:hlinkClick r:id="" action="ppaction://noaction"/>
              </a:rPr>
              <a:t>[1]</a:t>
            </a:r>
            <a:r>
              <a:rPr lang="en-US" sz="1400" u="sng" dirty="0" smtClean="0"/>
              <a:t> Al-Quran (Al-</a:t>
            </a:r>
            <a:r>
              <a:rPr lang="en-US" sz="1400" u="sng" dirty="0" err="1" smtClean="0"/>
              <a:t>Fater</a:t>
            </a:r>
            <a:r>
              <a:rPr lang="en-US" sz="1400" u="sng" dirty="0" smtClean="0"/>
              <a:t>, 35:18)</a:t>
            </a:r>
            <a:endParaRPr lang="en-US" sz="1400" u="sng" dirty="0" smtClean="0">
              <a:hlinkClick r:id="" action="ppaction://noaction"/>
            </a:endParaRPr>
          </a:p>
        </p:txBody>
      </p:sp>
      <p:sp>
        <p:nvSpPr>
          <p:cNvPr id="7" name="Rectangle 6"/>
          <p:cNvSpPr/>
          <p:nvPr/>
        </p:nvSpPr>
        <p:spPr>
          <a:xfrm>
            <a:off x="5172075" y="573087"/>
            <a:ext cx="5524718" cy="461665"/>
          </a:xfrm>
          <a:prstGeom prst="rect">
            <a:avLst/>
          </a:prstGeom>
        </p:spPr>
        <p:style>
          <a:lnRef idx="0">
            <a:schemeClr val="dk1"/>
          </a:lnRef>
          <a:fillRef idx="3">
            <a:schemeClr val="dk1"/>
          </a:fillRef>
          <a:effectRef idx="3">
            <a:schemeClr val="dk1"/>
          </a:effectRef>
          <a:fontRef idx="minor">
            <a:schemeClr val="lt1"/>
          </a:fontRef>
        </p:style>
        <p:txBody>
          <a:bodyPr wrap="none">
            <a:spAutoFit/>
          </a:bodyPr>
          <a:lstStyle/>
          <a:p>
            <a:r>
              <a:rPr lang="en-US" sz="2400" dirty="0" smtClean="0"/>
              <a:t>responsible to somebody or for something</a:t>
            </a:r>
            <a:endParaRPr lang="en-US"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idx="1"/>
          </p:nvPr>
        </p:nvSpPr>
        <p:spPr>
          <a:xfrm>
            <a:off x="1514475" y="573087"/>
            <a:ext cx="8746808" cy="5220071"/>
          </a:xfrm>
        </p:spPr>
        <p:txBody>
          <a:bodyPr anchor="t">
            <a:normAutofit/>
          </a:bodyPr>
          <a:lstStyle/>
          <a:p>
            <a:pPr>
              <a:lnSpc>
                <a:spcPct val="80000"/>
              </a:lnSpc>
              <a:defRPr/>
            </a:pPr>
            <a:r>
              <a:rPr lang="en-US" sz="3500" dirty="0" smtClean="0"/>
              <a:t>The Prophet of Islam said </a:t>
            </a:r>
          </a:p>
          <a:p>
            <a:pPr lvl="1">
              <a:lnSpc>
                <a:spcPct val="80000"/>
              </a:lnSpc>
              <a:defRPr/>
            </a:pPr>
            <a:r>
              <a:rPr lang="en-US" sz="3300" i="1" dirty="0" smtClean="0"/>
              <a:t>“</a:t>
            </a:r>
            <a:r>
              <a:rPr lang="en-US" sz="3300" i="1" dirty="0" smtClean="0">
                <a:solidFill>
                  <a:srgbClr val="FF0000"/>
                </a:solidFill>
              </a:rPr>
              <a:t>You should remember that every one of you is a responsible person and will be held accountable for his subordinates</a:t>
            </a:r>
            <a:r>
              <a:rPr lang="en-US" sz="3300" i="1" dirty="0" smtClean="0"/>
              <a:t>, and that any man  whom Allah has given any authority of ruling some people and who do not look after them in an honest  manner,  will  never feel </a:t>
            </a:r>
            <a:r>
              <a:rPr lang="en-US" sz="3300" i="1" dirty="0" smtClean="0"/>
              <a:t>even the </a:t>
            </a:r>
            <a:r>
              <a:rPr lang="en-US" sz="3300" i="1" dirty="0" smtClean="0"/>
              <a:t>smell of </a:t>
            </a:r>
            <a:r>
              <a:rPr lang="en-US" sz="3300" i="1" dirty="0" smtClean="0"/>
              <a:t>paradise”</a:t>
            </a:r>
            <a:r>
              <a:rPr lang="en-US" sz="3300" dirty="0" smtClean="0"/>
              <a:t> </a:t>
            </a:r>
            <a:r>
              <a:rPr lang="en-US" sz="3300" dirty="0" smtClean="0">
                <a:hlinkClick r:id="" action="ppaction://noaction"/>
              </a:rPr>
              <a:t>[2]</a:t>
            </a:r>
            <a:r>
              <a:rPr lang="en-US" sz="3300" dirty="0" smtClean="0"/>
              <a:t>.</a:t>
            </a:r>
            <a:r>
              <a:rPr lang="en-US" sz="1100" dirty="0" smtClean="0"/>
              <a:t>   </a:t>
            </a:r>
            <a:r>
              <a:rPr lang="en-US" sz="1100" b="1" u="sng" dirty="0" smtClean="0"/>
              <a:t>  </a:t>
            </a:r>
            <a:r>
              <a:rPr lang="en-US" sz="1100" dirty="0" smtClean="0"/>
              <a:t>     </a:t>
            </a:r>
          </a:p>
        </p:txBody>
      </p:sp>
      <p:sp>
        <p:nvSpPr>
          <p:cNvPr id="3" name="Rectangle 2"/>
          <p:cNvSpPr/>
          <p:nvPr/>
        </p:nvSpPr>
        <p:spPr>
          <a:xfrm>
            <a:off x="1285875" y="5631779"/>
            <a:ext cx="8839200" cy="683264"/>
          </a:xfrm>
          <a:prstGeom prst="rect">
            <a:avLst/>
          </a:prstGeom>
        </p:spPr>
        <p:txBody>
          <a:bodyPr wrap="square">
            <a:spAutoFit/>
          </a:bodyPr>
          <a:lstStyle/>
          <a:p>
            <a:pPr eaLnBrk="1" hangingPunct="1">
              <a:lnSpc>
                <a:spcPct val="80000"/>
              </a:lnSpc>
              <a:defRPr/>
            </a:pPr>
            <a:r>
              <a:rPr lang="en-US" sz="1600" dirty="0" smtClean="0">
                <a:hlinkClick r:id="" action="ppaction://noaction"/>
              </a:rPr>
              <a:t>[2]</a:t>
            </a:r>
            <a:r>
              <a:rPr lang="en-US" sz="1600" dirty="0" smtClean="0"/>
              <a:t> Muhammad bin Ismail </a:t>
            </a:r>
            <a:r>
              <a:rPr lang="en-US" sz="1600" dirty="0" err="1" smtClean="0"/>
              <a:t>Bukhari</a:t>
            </a:r>
            <a:r>
              <a:rPr lang="en-US" sz="1600" dirty="0" smtClean="0"/>
              <a:t>, </a:t>
            </a:r>
            <a:r>
              <a:rPr lang="en-US" sz="1600" i="1" dirty="0" smtClean="0"/>
              <a:t>Al </a:t>
            </a:r>
            <a:r>
              <a:rPr lang="en-US" sz="1600" i="1" dirty="0" err="1" smtClean="0"/>
              <a:t>Bukhari</a:t>
            </a:r>
            <a:r>
              <a:rPr lang="en-US" sz="1600" i="1" dirty="0" smtClean="0"/>
              <a:t>. </a:t>
            </a:r>
            <a:r>
              <a:rPr lang="en-US" sz="1600" i="1" dirty="0" err="1" smtClean="0"/>
              <a:t>Vol</a:t>
            </a:r>
            <a:r>
              <a:rPr lang="en-US" sz="1600" i="1" dirty="0" smtClean="0"/>
              <a:t> IX</a:t>
            </a:r>
            <a:r>
              <a:rPr lang="en-US" sz="1600" dirty="0" smtClean="0"/>
              <a:t> . Translated by Muhammad </a:t>
            </a:r>
            <a:r>
              <a:rPr lang="en-US" sz="1600" dirty="0" err="1" smtClean="0"/>
              <a:t>Mohsin</a:t>
            </a:r>
            <a:r>
              <a:rPr lang="en-US" sz="1600" dirty="0" smtClean="0"/>
              <a:t> Khan, 1984,Kitab </a:t>
            </a:r>
            <a:r>
              <a:rPr lang="en-US" sz="1600" dirty="0" err="1" smtClean="0"/>
              <a:t>Bhawan</a:t>
            </a:r>
            <a:r>
              <a:rPr lang="en-US" sz="1600" dirty="0" smtClean="0"/>
              <a:t>, New Delhi. P.197-264. </a:t>
            </a:r>
          </a:p>
          <a:p>
            <a:pPr eaLnBrk="1" hangingPunct="1">
              <a:lnSpc>
                <a:spcPct val="80000"/>
              </a:lnSpc>
              <a:defRPr/>
            </a:pPr>
            <a:endParaRPr lang="en-US" sz="1400" dirty="0" smtClean="0"/>
          </a:p>
        </p:txBody>
      </p:sp>
      <p:sp>
        <p:nvSpPr>
          <p:cNvPr id="4" name="Rectangle 3"/>
          <p:cNvSpPr/>
          <p:nvPr/>
        </p:nvSpPr>
        <p:spPr>
          <a:xfrm>
            <a:off x="6238875" y="3783667"/>
            <a:ext cx="4299575" cy="523220"/>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ar-SA" sz="2800" dirty="0" smtClean="0">
                <a:solidFill>
                  <a:srgbClr val="FF0000"/>
                </a:solidFill>
              </a:rPr>
              <a:t>کلکمْ راعٍ وَ کلکمْ مَسْؤُولٌ عَنْ رَعِیتِهِ</a:t>
            </a:r>
            <a:endParaRPr lang="ar-SA" sz="2800" dirty="0">
              <a:solidFill>
                <a:srgbClr val="FF0000"/>
              </a:solidFill>
              <a:hlinkClick r:id="rId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idx="1"/>
          </p:nvPr>
        </p:nvSpPr>
        <p:spPr>
          <a:xfrm>
            <a:off x="1362075" y="144006"/>
            <a:ext cx="8899208" cy="5649153"/>
          </a:xfrm>
        </p:spPr>
        <p:txBody>
          <a:bodyPr>
            <a:noAutofit/>
          </a:bodyPr>
          <a:lstStyle/>
          <a:p>
            <a:pPr eaLnBrk="1" hangingPunct="1">
              <a:defRPr/>
            </a:pPr>
            <a:r>
              <a:rPr lang="en-US" sz="3200" dirty="0" smtClean="0"/>
              <a:t>In an Islamic state </a:t>
            </a:r>
            <a:r>
              <a:rPr lang="en-US" sz="3200" dirty="0" smtClean="0">
                <a:solidFill>
                  <a:srgbClr val="FF0000"/>
                </a:solidFill>
              </a:rPr>
              <a:t>appointment to any post is a responsibility and not a privilege</a:t>
            </a:r>
            <a:r>
              <a:rPr lang="en-US" sz="3200" dirty="0" smtClean="0"/>
              <a:t>. </a:t>
            </a:r>
          </a:p>
          <a:p>
            <a:pPr>
              <a:defRPr/>
            </a:pPr>
            <a:r>
              <a:rPr lang="en-US" dirty="0" smtClean="0"/>
              <a:t>Accountability in Islam is so central that a </a:t>
            </a:r>
            <a:r>
              <a:rPr lang="en-US" dirty="0" smtClean="0">
                <a:solidFill>
                  <a:srgbClr val="FF0000"/>
                </a:solidFill>
              </a:rPr>
              <a:t>father and mother </a:t>
            </a:r>
            <a:r>
              <a:rPr lang="en-US" dirty="0" smtClean="0"/>
              <a:t>have been made accountable and responsible for the well being of their </a:t>
            </a:r>
            <a:r>
              <a:rPr lang="en-US" dirty="0" smtClean="0">
                <a:solidFill>
                  <a:srgbClr val="FF0000"/>
                </a:solidFill>
              </a:rPr>
              <a:t>children</a:t>
            </a:r>
            <a:r>
              <a:rPr lang="en-US" dirty="0" smtClean="0"/>
              <a:t>. </a:t>
            </a:r>
          </a:p>
          <a:p>
            <a:pPr>
              <a:defRPr/>
            </a:pPr>
            <a:r>
              <a:rPr lang="en-US" dirty="0" smtClean="0"/>
              <a:t>An </a:t>
            </a:r>
            <a:r>
              <a:rPr lang="en-US" dirty="0" smtClean="0">
                <a:solidFill>
                  <a:srgbClr val="FF0000"/>
                </a:solidFill>
              </a:rPr>
              <a:t>officer </a:t>
            </a:r>
            <a:r>
              <a:rPr lang="en-US" dirty="0" smtClean="0"/>
              <a:t>will be responsible for the welfare of his </a:t>
            </a:r>
            <a:r>
              <a:rPr lang="en-US" dirty="0" smtClean="0">
                <a:solidFill>
                  <a:srgbClr val="FF0000"/>
                </a:solidFill>
              </a:rPr>
              <a:t>subordinates </a:t>
            </a:r>
            <a:r>
              <a:rPr lang="en-US" dirty="0" smtClean="0"/>
              <a:t>and a </a:t>
            </a:r>
            <a:r>
              <a:rPr lang="en-US" dirty="0" smtClean="0">
                <a:solidFill>
                  <a:srgbClr val="FF0000"/>
                </a:solidFill>
              </a:rPr>
              <a:t>ruler </a:t>
            </a:r>
            <a:r>
              <a:rPr lang="en-US" dirty="0" smtClean="0"/>
              <a:t>for the welfare of his </a:t>
            </a:r>
            <a:r>
              <a:rPr lang="en-US" dirty="0" smtClean="0">
                <a:solidFill>
                  <a:srgbClr val="FF0000"/>
                </a:solidFill>
              </a:rPr>
              <a:t>subjects</a:t>
            </a:r>
            <a:r>
              <a:rPr lang="en-US" dirty="0" smtClean="0"/>
              <a:t>. </a:t>
            </a:r>
          </a:p>
          <a:p>
            <a:pPr eaLnBrk="1" hangingPunct="1">
              <a:defRPr/>
            </a:pPr>
            <a:endParaRPr lang="en-US" sz="32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idx="1"/>
          </p:nvPr>
        </p:nvSpPr>
        <p:spPr>
          <a:xfrm>
            <a:off x="1514475" y="576018"/>
            <a:ext cx="8746808" cy="5217141"/>
          </a:xfrm>
        </p:spPr>
        <p:txBody>
          <a:bodyPr/>
          <a:lstStyle/>
          <a:p>
            <a:pPr>
              <a:defRPr/>
            </a:pPr>
            <a:r>
              <a:rPr lang="en-US" sz="4400" dirty="0" smtClean="0">
                <a:solidFill>
                  <a:srgbClr val="FF0000"/>
                </a:solidFill>
              </a:rPr>
              <a:t>Every office bearer is a guardian and a patron</a:t>
            </a:r>
            <a:r>
              <a:rPr lang="en-US" sz="4400" dirty="0" smtClean="0"/>
              <a:t>, and  in this sense </a:t>
            </a:r>
            <a:r>
              <a:rPr lang="en-US" sz="4400" dirty="0" smtClean="0">
                <a:solidFill>
                  <a:srgbClr val="FF0000"/>
                </a:solidFill>
              </a:rPr>
              <a:t>authority </a:t>
            </a:r>
            <a:r>
              <a:rPr lang="en-US" sz="4400" dirty="0" smtClean="0"/>
              <a:t>and official status represents  </a:t>
            </a:r>
            <a:r>
              <a:rPr lang="en-US" sz="4400" dirty="0" smtClean="0">
                <a:solidFill>
                  <a:srgbClr val="FF0000"/>
                </a:solidFill>
              </a:rPr>
              <a:t>public </a:t>
            </a:r>
            <a:r>
              <a:rPr lang="en-US" sz="4400" dirty="0" smtClean="0">
                <a:solidFill>
                  <a:srgbClr val="FF0000"/>
                </a:solidFill>
              </a:rPr>
              <a:t>trust</a:t>
            </a:r>
            <a:r>
              <a:rPr lang="en-US" sz="2000" dirty="0" smtClean="0">
                <a:solidFill>
                  <a:srgbClr val="FF0000"/>
                </a:solidFill>
              </a:rPr>
              <a:t>*</a:t>
            </a:r>
            <a:r>
              <a:rPr lang="en-US" sz="4400" dirty="0" smtClean="0">
                <a:solidFill>
                  <a:srgbClr val="FF0000"/>
                </a:solidFill>
              </a:rPr>
              <a:t> </a:t>
            </a:r>
            <a:r>
              <a:rPr lang="en-US" sz="4400" dirty="0" smtClean="0"/>
              <a:t>and it is for the ruler to assign all responsible posts to those who are capable of managing that trust</a:t>
            </a:r>
            <a:r>
              <a:rPr lang="en-US" dirty="0" smtClean="0"/>
              <a:t>.</a:t>
            </a:r>
          </a:p>
        </p:txBody>
      </p:sp>
      <p:sp>
        <p:nvSpPr>
          <p:cNvPr id="3" name="Rectangle 2"/>
          <p:cNvSpPr/>
          <p:nvPr/>
        </p:nvSpPr>
        <p:spPr>
          <a:xfrm>
            <a:off x="295275" y="5526087"/>
            <a:ext cx="7772400" cy="830997"/>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r>
              <a:rPr lang="en-US" sz="2400" dirty="0" smtClean="0"/>
              <a:t>*confidence </a:t>
            </a:r>
            <a:r>
              <a:rPr lang="en-US" sz="2400" dirty="0" smtClean="0"/>
              <a:t>in and reliance on good qualities, especially fairness, truth, honor, or </a:t>
            </a:r>
            <a:r>
              <a:rPr lang="en-US" sz="2400" dirty="0" smtClean="0"/>
              <a:t>ability</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t"/>
            <a:r>
              <a:rPr lang="en-US" b="1" u="sng" dirty="0" smtClean="0"/>
              <a:t>Power</a:t>
            </a:r>
          </a:p>
          <a:p>
            <a:pPr lvl="1" fontAlgn="t"/>
            <a:r>
              <a:rPr lang="en-US" dirty="0" smtClean="0"/>
              <a:t>capacity to do something</a:t>
            </a:r>
          </a:p>
          <a:p>
            <a:pPr lvl="1" fontAlgn="t"/>
            <a:r>
              <a:rPr lang="en-US" dirty="0" smtClean="0"/>
              <a:t>the ability, strength, and capacity to do something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idx="1"/>
          </p:nvPr>
        </p:nvSpPr>
        <p:spPr>
          <a:xfrm>
            <a:off x="1438275" y="504016"/>
            <a:ext cx="8823008" cy="5289143"/>
          </a:xfrm>
        </p:spPr>
        <p:txBody>
          <a:bodyPr/>
          <a:lstStyle/>
          <a:p>
            <a:pPr eaLnBrk="1" hangingPunct="1">
              <a:defRPr/>
            </a:pPr>
            <a:r>
              <a:rPr lang="en-US" sz="4000" dirty="0" smtClean="0"/>
              <a:t>Similarly, the public should assign the responsibility of running the state affairs to those who are trustworthy, efficient and God fearing. </a:t>
            </a:r>
          </a:p>
          <a:p>
            <a:pPr eaLnBrk="1" hangingPunct="1">
              <a:defRPr/>
            </a:pPr>
            <a:r>
              <a:rPr lang="en-US" sz="4000" dirty="0" smtClean="0">
                <a:solidFill>
                  <a:srgbClr val="FF0000"/>
                </a:solidFill>
              </a:rPr>
              <a:t>appointment </a:t>
            </a:r>
            <a:r>
              <a:rPr lang="en-US" sz="4000" dirty="0" smtClean="0">
                <a:solidFill>
                  <a:srgbClr val="FF0000"/>
                </a:solidFill>
              </a:rPr>
              <a:t>to any responsible post is a responsibility and not a privilege.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285875" y="262509"/>
            <a:ext cx="8975408" cy="1249533"/>
          </a:xfrm>
        </p:spPr>
        <p:txBody>
          <a:bodyPr/>
          <a:lstStyle/>
          <a:p>
            <a:pPr marL="838200" indent="-838200" eaLnBrk="1" hangingPunct="1">
              <a:defRPr/>
            </a:pPr>
            <a:r>
              <a:rPr lang="en-US" sz="3800" dirty="0" smtClean="0"/>
              <a:t> 5. </a:t>
            </a:r>
            <a:r>
              <a:rPr lang="en-US" sz="3600" b="1" dirty="0" smtClean="0"/>
              <a:t>Judiciary /law and Order maintenance</a:t>
            </a:r>
            <a:r>
              <a:rPr lang="en-US" sz="2100" b="1" dirty="0" smtClean="0"/>
              <a:t> </a:t>
            </a:r>
            <a:r>
              <a:rPr lang="en-US" sz="2100" dirty="0" smtClean="0"/>
              <a:t>(Protection of life, property and honor).</a:t>
            </a:r>
          </a:p>
        </p:txBody>
      </p:sp>
      <p:sp>
        <p:nvSpPr>
          <p:cNvPr id="77827" name="Rectangle 3"/>
          <p:cNvSpPr>
            <a:spLocks noGrp="1" noChangeArrowheads="1"/>
          </p:cNvSpPr>
          <p:nvPr>
            <p:ph idx="1"/>
          </p:nvPr>
        </p:nvSpPr>
        <p:spPr>
          <a:xfrm>
            <a:off x="752476" y="1639887"/>
            <a:ext cx="9800444" cy="4264273"/>
          </a:xfrm>
        </p:spPr>
        <p:txBody>
          <a:bodyPr>
            <a:noAutofit/>
          </a:bodyPr>
          <a:lstStyle/>
          <a:p>
            <a:pPr eaLnBrk="1" hangingPunct="1">
              <a:defRPr/>
            </a:pPr>
            <a:r>
              <a:rPr lang="en-US" sz="3600" dirty="0" smtClean="0"/>
              <a:t>Protection of </a:t>
            </a:r>
            <a:r>
              <a:rPr lang="en-US" sz="3600" u="sng" dirty="0" smtClean="0"/>
              <a:t>life</a:t>
            </a:r>
            <a:r>
              <a:rPr lang="en-US" sz="3600" dirty="0" smtClean="0"/>
              <a:t>, </a:t>
            </a:r>
            <a:r>
              <a:rPr lang="en-US" sz="3600" u="sng" dirty="0" smtClean="0"/>
              <a:t>honour </a:t>
            </a:r>
            <a:r>
              <a:rPr lang="en-US" sz="3600" dirty="0" smtClean="0"/>
              <a:t>and </a:t>
            </a:r>
            <a:r>
              <a:rPr lang="en-US" sz="3600" u="sng" dirty="0" smtClean="0"/>
              <a:t>property </a:t>
            </a:r>
            <a:r>
              <a:rPr lang="en-US" sz="3600" dirty="0" smtClean="0"/>
              <a:t>of each and every citizen is a universally recognized</a:t>
            </a:r>
            <a:r>
              <a:rPr lang="en-US" sz="3600" dirty="0" smtClean="0">
                <a:solidFill>
                  <a:srgbClr val="FFFF00"/>
                </a:solidFill>
              </a:rPr>
              <a:t> </a:t>
            </a:r>
            <a:r>
              <a:rPr lang="en-US" sz="3600" dirty="0" smtClean="0">
                <a:solidFill>
                  <a:srgbClr val="FF0000"/>
                </a:solidFill>
              </a:rPr>
              <a:t>function of any state </a:t>
            </a:r>
            <a:r>
              <a:rPr lang="en-US" sz="3600" dirty="0" smtClean="0"/>
              <a:t>irrespective of its nature, </a:t>
            </a:r>
            <a:endParaRPr lang="en-US" sz="3600" dirty="0" smtClean="0"/>
          </a:p>
          <a:p>
            <a:pPr eaLnBrk="1" hangingPunct="1">
              <a:defRPr/>
            </a:pPr>
            <a:r>
              <a:rPr lang="en-US" sz="3600" dirty="0" smtClean="0"/>
              <a:t>but </a:t>
            </a:r>
            <a:r>
              <a:rPr lang="en-US" sz="3600" dirty="0" smtClean="0"/>
              <a:t>Islam puts special emphasis on this and introduced </a:t>
            </a:r>
            <a:r>
              <a:rPr lang="en-US" sz="3600" dirty="0" smtClean="0">
                <a:solidFill>
                  <a:srgbClr val="FF0000"/>
                </a:solidFill>
              </a:rPr>
              <a:t>exemplary punishments </a:t>
            </a:r>
            <a:r>
              <a:rPr lang="en-US" sz="3600" dirty="0" smtClean="0"/>
              <a:t>to safe guard the </a:t>
            </a:r>
            <a:r>
              <a:rPr lang="en-US" sz="3600" dirty="0" smtClean="0">
                <a:solidFill>
                  <a:srgbClr val="FF0000"/>
                </a:solidFill>
              </a:rPr>
              <a:t>property</a:t>
            </a:r>
            <a:r>
              <a:rPr lang="en-US" sz="3600" dirty="0" smtClean="0"/>
              <a:t>, </a:t>
            </a:r>
            <a:r>
              <a:rPr lang="en-US" sz="3600" dirty="0" smtClean="0">
                <a:solidFill>
                  <a:srgbClr val="FF0000"/>
                </a:solidFill>
              </a:rPr>
              <a:t>life </a:t>
            </a:r>
            <a:r>
              <a:rPr lang="en-US" sz="3600" dirty="0" smtClean="0"/>
              <a:t>and </a:t>
            </a:r>
            <a:r>
              <a:rPr lang="en-US" sz="3600" dirty="0" smtClean="0">
                <a:solidFill>
                  <a:srgbClr val="FF0000"/>
                </a:solidFill>
              </a:rPr>
              <a:t>honour </a:t>
            </a:r>
            <a:r>
              <a:rPr lang="en-US" sz="3600" dirty="0" smtClean="0"/>
              <a:t>of every citizen irrespective of caste, colour and creed.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idx="1"/>
          </p:nvPr>
        </p:nvSpPr>
        <p:spPr>
          <a:xfrm>
            <a:off x="1454468" y="115887"/>
            <a:ext cx="9127807" cy="3352800"/>
          </a:xfrm>
        </p:spPr>
        <p:txBody>
          <a:bodyPr>
            <a:normAutofit lnSpcReduction="10000"/>
          </a:bodyPr>
          <a:lstStyle/>
          <a:p>
            <a:pPr>
              <a:defRPr/>
            </a:pPr>
            <a:r>
              <a:rPr lang="en-US" sz="2800" dirty="0" smtClean="0"/>
              <a:t>This function of the state has far reaching implications and is the major determinant of socio-economic and political prosperity and development</a:t>
            </a:r>
            <a:r>
              <a:rPr lang="en-US" sz="1200" dirty="0" smtClean="0"/>
              <a:t>. </a:t>
            </a:r>
          </a:p>
          <a:p>
            <a:pPr>
              <a:defRPr/>
            </a:pPr>
            <a:r>
              <a:rPr lang="en-US" sz="2800" dirty="0" smtClean="0"/>
              <a:t>Islam </a:t>
            </a:r>
            <a:r>
              <a:rPr lang="en-US" sz="2800" dirty="0"/>
              <a:t>gives </a:t>
            </a:r>
            <a:r>
              <a:rPr lang="en-US" sz="2800" dirty="0">
                <a:solidFill>
                  <a:srgbClr val="FF0000"/>
                </a:solidFill>
              </a:rPr>
              <a:t>full protection to the life </a:t>
            </a:r>
            <a:r>
              <a:rPr lang="en-US" sz="2800" dirty="0"/>
              <a:t>of every person, has </a:t>
            </a:r>
            <a:r>
              <a:rPr lang="en-US" sz="2800" dirty="0">
                <a:solidFill>
                  <a:srgbClr val="FF0000"/>
                </a:solidFill>
              </a:rPr>
              <a:t>forbidden killing</a:t>
            </a:r>
            <a:r>
              <a:rPr lang="en-US" sz="2800" dirty="0"/>
              <a:t>, </a:t>
            </a:r>
            <a:r>
              <a:rPr lang="en-US" sz="2800" dirty="0">
                <a:solidFill>
                  <a:srgbClr val="FF0000"/>
                </a:solidFill>
              </a:rPr>
              <a:t>humiliation </a:t>
            </a:r>
            <a:r>
              <a:rPr lang="en-US" sz="2800" dirty="0"/>
              <a:t>or </a:t>
            </a:r>
            <a:r>
              <a:rPr lang="en-US" sz="2800" dirty="0">
                <a:solidFill>
                  <a:srgbClr val="FF0000"/>
                </a:solidFill>
              </a:rPr>
              <a:t>insult </a:t>
            </a:r>
            <a:r>
              <a:rPr lang="en-US" sz="2800" dirty="0"/>
              <a:t>of other human beings and </a:t>
            </a:r>
            <a:r>
              <a:rPr lang="en-US" sz="2800" dirty="0" smtClean="0"/>
              <a:t>terms </a:t>
            </a:r>
            <a:r>
              <a:rPr lang="en-US" sz="2800" dirty="0" smtClean="0">
                <a:solidFill>
                  <a:srgbClr val="FF0000"/>
                </a:solidFill>
              </a:rPr>
              <a:t>killing </a:t>
            </a:r>
            <a:r>
              <a:rPr lang="en-US" sz="2800" dirty="0" smtClean="0"/>
              <a:t>an individual without just cause as killing the </a:t>
            </a:r>
            <a:r>
              <a:rPr lang="en-US" sz="2800" dirty="0" smtClean="0">
                <a:solidFill>
                  <a:srgbClr val="FF0000"/>
                </a:solidFill>
              </a:rPr>
              <a:t>entire humanity </a:t>
            </a:r>
            <a:r>
              <a:rPr lang="en-US" sz="2800" dirty="0" smtClean="0">
                <a:hlinkClick r:id="" action="ppaction://noaction"/>
              </a:rPr>
              <a:t>[1]</a:t>
            </a:r>
            <a:r>
              <a:rPr lang="en-US" sz="2800" dirty="0" smtClean="0"/>
              <a:t>. </a:t>
            </a:r>
          </a:p>
          <a:p>
            <a:pPr>
              <a:defRPr/>
            </a:pPr>
            <a:r>
              <a:rPr lang="en-US" sz="1200" dirty="0" smtClean="0">
                <a:hlinkClick r:id="" action="ppaction://noaction"/>
              </a:rPr>
              <a:t>[1]</a:t>
            </a:r>
            <a:r>
              <a:rPr lang="en-US" sz="1200" dirty="0" smtClean="0"/>
              <a:t> Al-Quran (5;32 and 4:93)</a:t>
            </a:r>
          </a:p>
          <a:p>
            <a:pPr eaLnBrk="1" hangingPunct="1">
              <a:defRPr/>
            </a:pPr>
            <a:endParaRPr lang="en-US" sz="1200" dirty="0" smtClean="0"/>
          </a:p>
        </p:txBody>
      </p:sp>
      <p:grpSp>
        <p:nvGrpSpPr>
          <p:cNvPr id="5" name="Group 4"/>
          <p:cNvGrpSpPr/>
          <p:nvPr/>
        </p:nvGrpSpPr>
        <p:grpSpPr>
          <a:xfrm>
            <a:off x="3124200" y="3011487"/>
            <a:ext cx="7534275" cy="3265487"/>
            <a:chOff x="3267075" y="2782887"/>
            <a:chExt cx="7534275" cy="3265487"/>
          </a:xfrm>
        </p:grpSpPr>
        <p:pic>
          <p:nvPicPr>
            <p:cNvPr id="3074" name="Picture 2"/>
            <p:cNvPicPr>
              <a:picLocks noChangeAspect="1" noChangeArrowheads="1"/>
            </p:cNvPicPr>
            <p:nvPr/>
          </p:nvPicPr>
          <p:blipFill>
            <a:blip r:embed="rId2" cstate="email"/>
            <a:srcRect/>
            <a:stretch>
              <a:fillRect/>
            </a:stretch>
          </p:blipFill>
          <p:spPr bwMode="auto">
            <a:xfrm>
              <a:off x="3267075" y="2782887"/>
              <a:ext cx="7534275" cy="2072116"/>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email"/>
            <a:srcRect/>
            <a:stretch>
              <a:fillRect/>
            </a:stretch>
          </p:blipFill>
          <p:spPr bwMode="auto">
            <a:xfrm>
              <a:off x="3267075" y="4840287"/>
              <a:ext cx="7534275" cy="1208087"/>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Rectangle 2"/>
          <p:cNvSpPr>
            <a:spLocks noGrp="1" noChangeArrowheads="1"/>
          </p:cNvSpPr>
          <p:nvPr>
            <p:ph idx="1"/>
          </p:nvPr>
        </p:nvSpPr>
        <p:spPr>
          <a:xfrm>
            <a:off x="1590675" y="360012"/>
            <a:ext cx="8670608" cy="5433147"/>
          </a:xfrm>
        </p:spPr>
        <p:txBody>
          <a:bodyPr/>
          <a:lstStyle/>
          <a:p>
            <a:pPr eaLnBrk="1" hangingPunct="1">
              <a:lnSpc>
                <a:spcPct val="90000"/>
              </a:lnSpc>
              <a:defRPr/>
            </a:pPr>
            <a:r>
              <a:rPr lang="en-US" sz="4000" dirty="0" smtClean="0"/>
              <a:t>It </a:t>
            </a:r>
            <a:r>
              <a:rPr lang="en-US" sz="4000" dirty="0" smtClean="0"/>
              <a:t>is the responsibility of the state to punish the culprit and/ or compensate the heirs of the murdered person</a:t>
            </a:r>
            <a:r>
              <a:rPr lang="en-US" dirty="0" smtClean="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ChangeArrowheads="1"/>
          </p:cNvSpPr>
          <p:nvPr>
            <p:ph idx="1"/>
          </p:nvPr>
        </p:nvSpPr>
        <p:spPr>
          <a:xfrm>
            <a:off x="904875" y="288010"/>
            <a:ext cx="9601200" cy="5505149"/>
          </a:xfrm>
        </p:spPr>
        <p:txBody>
          <a:bodyPr>
            <a:normAutofit/>
          </a:bodyPr>
          <a:lstStyle/>
          <a:p>
            <a:pPr eaLnBrk="1" hangingPunct="1">
              <a:lnSpc>
                <a:spcPct val="80000"/>
              </a:lnSpc>
              <a:defRPr/>
            </a:pPr>
            <a:r>
              <a:rPr lang="en-US" sz="3600" dirty="0" smtClean="0">
                <a:effectLst/>
              </a:rPr>
              <a:t>The holy prophet said that “ </a:t>
            </a:r>
            <a:r>
              <a:rPr lang="en-US" sz="3600" i="1" dirty="0" smtClean="0">
                <a:effectLst/>
              </a:rPr>
              <a:t>it is forbidden to perpetrate atrocity upon a Muslim to humiliate him, to insult him, and inviolable is his blood , honour and wealth”</a:t>
            </a:r>
            <a:r>
              <a:rPr lang="en-US" sz="1400" dirty="0" smtClean="0">
                <a:effectLst/>
                <a:hlinkClick r:id="" action="ppaction://noaction"/>
              </a:rPr>
              <a:t>[1]</a:t>
            </a:r>
            <a:r>
              <a:rPr lang="en-US" sz="1400" dirty="0" smtClean="0">
                <a:effectLst/>
              </a:rPr>
              <a:t>. </a:t>
            </a:r>
            <a:endParaRPr lang="en-US" sz="3600" dirty="0" smtClean="0">
              <a:effectLst/>
            </a:endParaRPr>
          </a:p>
          <a:p>
            <a:pPr eaLnBrk="1" hangingPunct="1">
              <a:lnSpc>
                <a:spcPct val="80000"/>
              </a:lnSpc>
              <a:defRPr/>
            </a:pPr>
            <a:r>
              <a:rPr lang="en-US" sz="3600" dirty="0" smtClean="0">
                <a:effectLst/>
              </a:rPr>
              <a:t>On the occasion of the last pilgrimage  to Makkah, known as </a:t>
            </a:r>
            <a:r>
              <a:rPr lang="en-US" sz="3600" b="1" i="1" u="sng" dirty="0" err="1" smtClean="0">
                <a:solidFill>
                  <a:srgbClr val="FF0000"/>
                </a:solidFill>
                <a:effectLst/>
              </a:rPr>
              <a:t>Hajatul</a:t>
            </a:r>
            <a:r>
              <a:rPr lang="en-US" sz="3600" b="1" i="1" u="sng" dirty="0" smtClean="0">
                <a:solidFill>
                  <a:srgbClr val="FF0000"/>
                </a:solidFill>
                <a:effectLst/>
              </a:rPr>
              <a:t> </a:t>
            </a:r>
            <a:r>
              <a:rPr lang="en-US" sz="3600" b="1" i="1" u="sng" dirty="0" err="1" smtClean="0">
                <a:solidFill>
                  <a:srgbClr val="FF0000"/>
                </a:solidFill>
                <a:effectLst/>
              </a:rPr>
              <a:t>Widaa</a:t>
            </a:r>
            <a:r>
              <a:rPr lang="en-US" sz="3600" i="1" dirty="0" smtClean="0">
                <a:effectLst/>
              </a:rPr>
              <a:t>, </a:t>
            </a:r>
            <a:r>
              <a:rPr lang="en-US" sz="3600" dirty="0" smtClean="0">
                <a:effectLst/>
              </a:rPr>
              <a:t>or the last Haj, the holy prophet (</a:t>
            </a:r>
            <a:r>
              <a:rPr lang="en-US" sz="3600" dirty="0" err="1" smtClean="0">
                <a:effectLst/>
              </a:rPr>
              <a:t>pbuh</a:t>
            </a:r>
            <a:r>
              <a:rPr lang="en-US" sz="3600" dirty="0" smtClean="0">
                <a:effectLst/>
              </a:rPr>
              <a:t>) gave an address which is the first </a:t>
            </a:r>
            <a:r>
              <a:rPr lang="en-US" sz="3600" i="1" dirty="0" smtClean="0">
                <a:effectLst/>
              </a:rPr>
              <a:t>Magna </a:t>
            </a:r>
            <a:r>
              <a:rPr lang="en-US" sz="3600" i="1" dirty="0" err="1" smtClean="0">
                <a:effectLst/>
              </a:rPr>
              <a:t>Carta</a:t>
            </a:r>
            <a:r>
              <a:rPr lang="en-US" sz="3600" dirty="0" smtClean="0">
                <a:effectLst/>
              </a:rPr>
              <a:t> of Human Rights  and equality  in history, said that </a:t>
            </a:r>
            <a:r>
              <a:rPr lang="en-US" sz="3600" dirty="0" smtClean="0">
                <a:solidFill>
                  <a:srgbClr val="FF0000"/>
                </a:solidFill>
                <a:effectLst/>
              </a:rPr>
              <a:t>Allah has made your </a:t>
            </a:r>
            <a:r>
              <a:rPr lang="en-US" sz="3600" u="sng" dirty="0" smtClean="0">
                <a:solidFill>
                  <a:srgbClr val="FF0000"/>
                </a:solidFill>
                <a:effectLst/>
              </a:rPr>
              <a:t>blood</a:t>
            </a:r>
            <a:r>
              <a:rPr lang="en-US" sz="3600" dirty="0" smtClean="0">
                <a:solidFill>
                  <a:srgbClr val="FF0000"/>
                </a:solidFill>
                <a:effectLst/>
              </a:rPr>
              <a:t>, your </a:t>
            </a:r>
            <a:r>
              <a:rPr lang="en-US" sz="3600" u="sng" dirty="0" smtClean="0">
                <a:solidFill>
                  <a:srgbClr val="FF0000"/>
                </a:solidFill>
                <a:effectLst/>
              </a:rPr>
              <a:t>property </a:t>
            </a:r>
            <a:r>
              <a:rPr lang="en-US" sz="3600" dirty="0" smtClean="0">
                <a:solidFill>
                  <a:srgbClr val="FF0000"/>
                </a:solidFill>
                <a:effectLst/>
              </a:rPr>
              <a:t>and your </a:t>
            </a:r>
            <a:r>
              <a:rPr lang="en-US" sz="3600" u="sng" dirty="0" smtClean="0">
                <a:solidFill>
                  <a:srgbClr val="FF0000"/>
                </a:solidFill>
                <a:effectLst/>
              </a:rPr>
              <a:t>honour </a:t>
            </a:r>
            <a:r>
              <a:rPr lang="en-US" sz="3600" dirty="0" smtClean="0">
                <a:solidFill>
                  <a:srgbClr val="FF0000"/>
                </a:solidFill>
                <a:effectLst/>
              </a:rPr>
              <a:t>as sacred as this day of yours  as this city of yours”</a:t>
            </a:r>
            <a:r>
              <a:rPr lang="en-US" sz="1600" dirty="0" smtClean="0">
                <a:effectLst/>
                <a:hlinkClick r:id="" action="ppaction://noaction"/>
              </a:rPr>
              <a:t>[2]</a:t>
            </a:r>
            <a:r>
              <a:rPr lang="en-US" sz="1600" dirty="0" smtClean="0">
                <a:effectLst/>
              </a:rPr>
              <a:t>. </a:t>
            </a:r>
            <a:endParaRPr lang="en-US" sz="3600" dirty="0" smtClean="0">
              <a:effectLst/>
            </a:endParaRPr>
          </a:p>
        </p:txBody>
      </p:sp>
      <p:sp>
        <p:nvSpPr>
          <p:cNvPr id="3" name="Rectangle 2"/>
          <p:cNvSpPr/>
          <p:nvPr/>
        </p:nvSpPr>
        <p:spPr>
          <a:xfrm>
            <a:off x="828675" y="5796911"/>
            <a:ext cx="8686800" cy="683264"/>
          </a:xfrm>
          <a:prstGeom prst="rect">
            <a:avLst/>
          </a:prstGeom>
        </p:spPr>
        <p:txBody>
          <a:bodyPr wrap="square">
            <a:spAutoFit/>
          </a:bodyPr>
          <a:lstStyle/>
          <a:p>
            <a:pPr eaLnBrk="1" hangingPunct="1">
              <a:lnSpc>
                <a:spcPct val="80000"/>
              </a:lnSpc>
              <a:defRPr/>
            </a:pPr>
            <a:r>
              <a:rPr lang="en-US" sz="2000" dirty="0" smtClean="0">
                <a:hlinkClick r:id="" action="ppaction://noaction"/>
              </a:rPr>
              <a:t>[</a:t>
            </a:r>
            <a:r>
              <a:rPr lang="en-US" sz="1400" dirty="0" smtClean="0">
                <a:hlinkClick r:id="" action="ppaction://noaction"/>
              </a:rPr>
              <a:t>1]</a:t>
            </a:r>
            <a:r>
              <a:rPr lang="en-US" sz="1400" dirty="0" smtClean="0"/>
              <a:t> Muslim bin  Al-</a:t>
            </a:r>
            <a:r>
              <a:rPr lang="en-US" sz="1400" dirty="0" err="1" smtClean="0"/>
              <a:t>Hajaj</a:t>
            </a:r>
            <a:r>
              <a:rPr lang="en-US" sz="1400" dirty="0" smtClean="0"/>
              <a:t> Al-</a:t>
            </a:r>
            <a:r>
              <a:rPr lang="en-US" sz="1400" dirty="0" err="1" smtClean="0"/>
              <a:t>Nisaburi,</a:t>
            </a:r>
            <a:r>
              <a:rPr lang="en-US" sz="1400" i="1" dirty="0" err="1" smtClean="0"/>
              <a:t>Saheeh</a:t>
            </a:r>
            <a:r>
              <a:rPr lang="en-US" sz="1400" i="1" dirty="0" smtClean="0"/>
              <a:t> al Muslim </a:t>
            </a:r>
            <a:r>
              <a:rPr lang="en-US" sz="1400" i="1" dirty="0" err="1" smtClean="0"/>
              <a:t>Vol.IV</a:t>
            </a:r>
            <a:r>
              <a:rPr lang="en-US" sz="1400" i="1" dirty="0" smtClean="0"/>
              <a:t>.</a:t>
            </a:r>
            <a:r>
              <a:rPr lang="en-US" sz="1400" dirty="0" smtClean="0"/>
              <a:t> Translation by Abdul </a:t>
            </a:r>
            <a:r>
              <a:rPr lang="en-US" sz="1400" dirty="0" err="1" smtClean="0"/>
              <a:t>Hameed</a:t>
            </a:r>
            <a:r>
              <a:rPr lang="en-US" sz="1400" dirty="0" smtClean="0"/>
              <a:t> </a:t>
            </a:r>
            <a:r>
              <a:rPr lang="en-US" sz="1400" dirty="0" err="1" smtClean="0"/>
              <a:t>Siddiqui</a:t>
            </a:r>
            <a:r>
              <a:rPr lang="en-US" sz="1400" dirty="0" smtClean="0"/>
              <a:t>).  </a:t>
            </a:r>
            <a:endParaRPr lang="en-US" sz="1400" dirty="0" smtClean="0">
              <a:hlinkClick r:id="" action="ppaction://noaction"/>
            </a:endParaRPr>
          </a:p>
          <a:p>
            <a:pPr eaLnBrk="1" hangingPunct="1">
              <a:lnSpc>
                <a:spcPct val="80000"/>
              </a:lnSpc>
              <a:defRPr/>
            </a:pPr>
            <a:r>
              <a:rPr lang="en-US" sz="1400" dirty="0" smtClean="0">
                <a:hlinkClick r:id="" action="ppaction://noaction"/>
              </a:rPr>
              <a:t>[2]</a:t>
            </a:r>
            <a:r>
              <a:rPr lang="en-US" sz="1400" dirty="0" smtClean="0"/>
              <a:t> Muhammad bin Ismail </a:t>
            </a:r>
            <a:r>
              <a:rPr lang="en-US" sz="1400" dirty="0" err="1" smtClean="0"/>
              <a:t>Bukhari</a:t>
            </a:r>
            <a:r>
              <a:rPr lang="en-US" sz="1400" dirty="0" smtClean="0"/>
              <a:t>, </a:t>
            </a:r>
            <a:r>
              <a:rPr lang="en-US" sz="1400" i="1" dirty="0" smtClean="0"/>
              <a:t>Al-</a:t>
            </a:r>
            <a:r>
              <a:rPr lang="en-US" sz="1400" i="1" dirty="0" err="1" smtClean="0"/>
              <a:t>Bukhari</a:t>
            </a:r>
            <a:r>
              <a:rPr lang="en-US" sz="1400" i="1" dirty="0" smtClean="0"/>
              <a:t> Vol. III.</a:t>
            </a:r>
            <a:r>
              <a:rPr lang="en-US" sz="1400" dirty="0" smtClean="0"/>
              <a:t> Translated by Muhammad </a:t>
            </a:r>
            <a:r>
              <a:rPr lang="en-US" sz="1400" dirty="0" err="1" smtClean="0"/>
              <a:t>Muhsin</a:t>
            </a:r>
            <a:r>
              <a:rPr lang="en-US" sz="1400" dirty="0" smtClean="0"/>
              <a:t> Khan ) </a:t>
            </a:r>
            <a:r>
              <a:rPr lang="en-US" sz="1400" dirty="0" err="1" smtClean="0"/>
              <a:t>Kitab</a:t>
            </a:r>
            <a:r>
              <a:rPr lang="en-US" sz="1400" dirty="0" smtClean="0"/>
              <a:t> </a:t>
            </a:r>
            <a:r>
              <a:rPr lang="en-US" sz="1400" dirty="0" err="1" smtClean="0"/>
              <a:t>Bhawan</a:t>
            </a:r>
            <a:r>
              <a:rPr lang="en-US" sz="1400" dirty="0" smtClean="0"/>
              <a:t> New Delhi. Pp.510-11.</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ChangeArrowheads="1"/>
          </p:cNvSpPr>
          <p:nvPr>
            <p:ph idx="1"/>
          </p:nvPr>
        </p:nvSpPr>
        <p:spPr>
          <a:xfrm>
            <a:off x="1362075" y="288010"/>
            <a:ext cx="8899208" cy="5505149"/>
          </a:xfrm>
        </p:spPr>
        <p:txBody>
          <a:bodyPr/>
          <a:lstStyle/>
          <a:p>
            <a:pPr eaLnBrk="1" hangingPunct="1">
              <a:defRPr/>
            </a:pPr>
            <a:endParaRPr lang="en-US" sz="2400" dirty="0" smtClean="0"/>
          </a:p>
          <a:p>
            <a:pPr eaLnBrk="1" hangingPunct="1">
              <a:defRPr/>
            </a:pPr>
            <a:r>
              <a:rPr lang="en-US" sz="2800" b="1" u="sng" dirty="0" smtClean="0">
                <a:solidFill>
                  <a:srgbClr val="FF0000"/>
                </a:solidFill>
              </a:rPr>
              <a:t>Stealing</a:t>
            </a:r>
            <a:r>
              <a:rPr lang="en-US" sz="2800" dirty="0" smtClean="0"/>
              <a:t> or taking money or property by force have been declared  by Islam as punishable crime. </a:t>
            </a:r>
          </a:p>
          <a:p>
            <a:pPr eaLnBrk="1" hangingPunct="1">
              <a:defRPr/>
            </a:pPr>
            <a:r>
              <a:rPr lang="en-US" sz="2800" dirty="0" smtClean="0"/>
              <a:t>Those who steal other’s property other than under any genuine and basic need of hunger or as a result of mental   abnormality will be </a:t>
            </a:r>
            <a:r>
              <a:rPr lang="en-US" sz="2800" dirty="0" smtClean="0">
                <a:solidFill>
                  <a:srgbClr val="FF0000"/>
                </a:solidFill>
              </a:rPr>
              <a:t>punished </a:t>
            </a:r>
            <a:r>
              <a:rPr lang="en-US" sz="2800" dirty="0" smtClean="0"/>
              <a:t>by having their </a:t>
            </a:r>
            <a:r>
              <a:rPr lang="en-US" sz="2800" dirty="0" smtClean="0">
                <a:solidFill>
                  <a:srgbClr val="FF0000"/>
                </a:solidFill>
              </a:rPr>
              <a:t>hand chopped</a:t>
            </a:r>
            <a:r>
              <a:rPr lang="en-US" sz="2800" dirty="0" smtClean="0"/>
              <a:t>; and those who take the life and property of others by force, will be punished by being put on gallows and having their </a:t>
            </a:r>
            <a:r>
              <a:rPr lang="en-US" sz="2800" dirty="0" smtClean="0">
                <a:solidFill>
                  <a:srgbClr val="FF0000"/>
                </a:solidFill>
              </a:rPr>
              <a:t>hands and legs chopped off</a:t>
            </a:r>
            <a:r>
              <a:rPr lang="en-US" sz="2800" dirty="0" smtClean="0"/>
              <a:t>.  After such an incidence in public no one will dare to commit such crimes against persons or properties.</a:t>
            </a:r>
            <a:r>
              <a:rPr lang="en-US" dirty="0" smtClean="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idx="1"/>
          </p:nvPr>
        </p:nvSpPr>
        <p:spPr>
          <a:xfrm>
            <a:off x="1362075" y="504016"/>
            <a:ext cx="8899208" cy="5289143"/>
          </a:xfrm>
        </p:spPr>
        <p:txBody>
          <a:bodyPr>
            <a:normAutofit/>
          </a:bodyPr>
          <a:lstStyle/>
          <a:p>
            <a:pPr eaLnBrk="1" hangingPunct="1">
              <a:defRPr/>
            </a:pPr>
            <a:r>
              <a:rPr lang="en-US" sz="2800" dirty="0" err="1" smtClean="0">
                <a:solidFill>
                  <a:srgbClr val="FF0000"/>
                </a:solidFill>
              </a:rPr>
              <a:t>Honour</a:t>
            </a:r>
            <a:r>
              <a:rPr lang="en-US" sz="2800" dirty="0" smtClean="0">
                <a:solidFill>
                  <a:srgbClr val="FFFF00"/>
                </a:solidFill>
              </a:rPr>
              <a:t> </a:t>
            </a:r>
            <a:r>
              <a:rPr lang="en-US" sz="2800" dirty="0" smtClean="0"/>
              <a:t>is protected in the same way. </a:t>
            </a:r>
          </a:p>
          <a:p>
            <a:pPr eaLnBrk="1" hangingPunct="1">
              <a:defRPr/>
            </a:pPr>
            <a:r>
              <a:rPr lang="en-US" sz="2800" b="1" dirty="0" smtClean="0">
                <a:solidFill>
                  <a:srgbClr val="FF0000"/>
                </a:solidFill>
              </a:rPr>
              <a:t>Adultery </a:t>
            </a:r>
            <a:r>
              <a:rPr lang="en-US" sz="2800" dirty="0" smtClean="0"/>
              <a:t>by men or women is punished by death as a woman whether a wife, sister or daughter or mother, is also an honour of some one. </a:t>
            </a:r>
            <a:endParaRPr lang="en-US" sz="2800" dirty="0" smtClean="0"/>
          </a:p>
          <a:p>
            <a:pPr eaLnBrk="1" hangingPunct="1">
              <a:defRPr/>
            </a:pPr>
            <a:r>
              <a:rPr lang="en-US" sz="2800" dirty="0" smtClean="0"/>
              <a:t>This </a:t>
            </a:r>
            <a:r>
              <a:rPr lang="en-US" sz="2800" dirty="0" smtClean="0"/>
              <a:t>penalty is inflicted only if the complainant could provide four authentic witnesses to the occasion, however, and this is difficult if not impossible.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590675" y="115887"/>
            <a:ext cx="8857107" cy="694579"/>
          </a:xfrm>
        </p:spPr>
        <p:txBody>
          <a:bodyPr>
            <a:normAutofit fontScale="90000"/>
          </a:bodyPr>
          <a:lstStyle/>
          <a:p>
            <a:pPr marL="838200" indent="-838200" eaLnBrk="1" hangingPunct="1">
              <a:defRPr/>
            </a:pPr>
            <a:r>
              <a:rPr lang="en-US" b="1" dirty="0" smtClean="0"/>
              <a:t>6. </a:t>
            </a:r>
            <a:r>
              <a:rPr lang="en-US" b="1" dirty="0" smtClean="0"/>
              <a:t>Freedom</a:t>
            </a:r>
            <a:r>
              <a:rPr lang="en-US" sz="3100" b="1" dirty="0" smtClean="0"/>
              <a:t>^</a:t>
            </a:r>
            <a:r>
              <a:rPr lang="en-US" b="1" dirty="0" smtClean="0"/>
              <a:t> </a:t>
            </a:r>
            <a:endParaRPr lang="en-US" b="1" dirty="0" smtClean="0"/>
          </a:p>
        </p:txBody>
      </p:sp>
      <p:sp>
        <p:nvSpPr>
          <p:cNvPr id="83971" name="Rectangle 3"/>
          <p:cNvSpPr>
            <a:spLocks noGrp="1" noChangeArrowheads="1"/>
          </p:cNvSpPr>
          <p:nvPr>
            <p:ph idx="1"/>
          </p:nvPr>
        </p:nvSpPr>
        <p:spPr>
          <a:xfrm>
            <a:off x="1438275" y="725487"/>
            <a:ext cx="8458200" cy="4111611"/>
          </a:xfrm>
        </p:spPr>
        <p:txBody>
          <a:bodyPr>
            <a:normAutofit/>
          </a:bodyPr>
          <a:lstStyle/>
          <a:p>
            <a:pPr eaLnBrk="1" hangingPunct="1">
              <a:defRPr/>
            </a:pPr>
            <a:r>
              <a:rPr lang="en-US" sz="2800" dirty="0" smtClean="0"/>
              <a:t>Freedom means </a:t>
            </a:r>
            <a:r>
              <a:rPr lang="en-US" sz="2800" dirty="0" smtClean="0">
                <a:effectLst/>
              </a:rPr>
              <a:t>the enjoyment of </a:t>
            </a:r>
            <a:r>
              <a:rPr lang="en-US" sz="2800" b="1" u="sng" dirty="0" smtClean="0">
                <a:solidFill>
                  <a:srgbClr val="FF0000"/>
                </a:solidFill>
                <a:effectLst/>
              </a:rPr>
              <a:t>civil </a:t>
            </a:r>
            <a:r>
              <a:rPr lang="en-US" sz="2800" b="1" u="sng" dirty="0" smtClean="0">
                <a:solidFill>
                  <a:srgbClr val="FF0000"/>
                </a:solidFill>
                <a:effectLst/>
              </a:rPr>
              <a:t>liberties*</a:t>
            </a:r>
            <a:r>
              <a:rPr lang="en-US" sz="2800" dirty="0" smtClean="0">
                <a:effectLst/>
              </a:rPr>
              <a:t>. </a:t>
            </a:r>
            <a:endParaRPr lang="en-US" sz="2800" dirty="0" smtClean="0">
              <a:effectLst/>
            </a:endParaRPr>
          </a:p>
          <a:p>
            <a:pPr eaLnBrk="1" hangingPunct="1">
              <a:defRPr/>
            </a:pPr>
            <a:r>
              <a:rPr lang="en-US" sz="2800" dirty="0" smtClean="0">
                <a:solidFill>
                  <a:srgbClr val="FF0000"/>
                </a:solidFill>
                <a:effectLst/>
              </a:rPr>
              <a:t>Islam recognizes all liberties of an individual subject to the condition that it will not curtail or undermine the liberties and rights of others. </a:t>
            </a:r>
          </a:p>
          <a:p>
            <a:pPr eaLnBrk="1" hangingPunct="1">
              <a:defRPr/>
            </a:pPr>
            <a:r>
              <a:rPr lang="en-US" sz="2800" dirty="0" smtClean="0"/>
              <a:t>The concept of freedom may differ from society to society and time to time but a general consensus </a:t>
            </a:r>
            <a:r>
              <a:rPr lang="en-US" sz="2800" dirty="0" smtClean="0"/>
              <a:t>is </a:t>
            </a:r>
            <a:r>
              <a:rPr lang="en-US" sz="2800" dirty="0" smtClean="0"/>
              <a:t>that it is best expressed as the </a:t>
            </a:r>
            <a:r>
              <a:rPr lang="en-US" sz="2800" dirty="0" smtClean="0"/>
              <a:t>phrase “</a:t>
            </a:r>
            <a:r>
              <a:rPr lang="en-US" sz="2800" dirty="0" smtClean="0">
                <a:solidFill>
                  <a:srgbClr val="FF0000"/>
                </a:solidFill>
              </a:rPr>
              <a:t>rulers </a:t>
            </a:r>
            <a:r>
              <a:rPr lang="en-US" sz="2800" dirty="0" smtClean="0">
                <a:solidFill>
                  <a:srgbClr val="FF0000"/>
                </a:solidFill>
              </a:rPr>
              <a:t>should not </a:t>
            </a:r>
            <a:r>
              <a:rPr lang="en-US" sz="2800" dirty="0" smtClean="0">
                <a:solidFill>
                  <a:srgbClr val="FF0000"/>
                </a:solidFill>
              </a:rPr>
              <a:t>tyrannize</a:t>
            </a:r>
            <a:r>
              <a:rPr lang="en-US" sz="2000" dirty="0" smtClean="0">
                <a:solidFill>
                  <a:srgbClr val="FF0000"/>
                </a:solidFill>
              </a:rPr>
              <a:t>^^</a:t>
            </a:r>
            <a:r>
              <a:rPr lang="en-US" sz="2800" dirty="0" smtClean="0">
                <a:solidFill>
                  <a:srgbClr val="FF0000"/>
                </a:solidFill>
              </a:rPr>
              <a:t> </a:t>
            </a:r>
            <a:r>
              <a:rPr lang="en-US" sz="2800" dirty="0" smtClean="0">
                <a:solidFill>
                  <a:srgbClr val="FF0000"/>
                </a:solidFill>
              </a:rPr>
              <a:t>the </a:t>
            </a:r>
            <a:r>
              <a:rPr lang="en-US" sz="2800" dirty="0" smtClean="0">
                <a:solidFill>
                  <a:srgbClr val="FF0000"/>
                </a:solidFill>
              </a:rPr>
              <a:t>ruled”</a:t>
            </a:r>
            <a:r>
              <a:rPr lang="en-US" sz="2800" dirty="0" smtClean="0"/>
              <a:t>.</a:t>
            </a:r>
            <a:endParaRPr lang="en-US" sz="2800" dirty="0" smtClean="0"/>
          </a:p>
        </p:txBody>
      </p:sp>
      <p:pic>
        <p:nvPicPr>
          <p:cNvPr id="4" name="Picture 2"/>
          <p:cNvPicPr>
            <a:picLocks noChangeAspect="1" noChangeArrowheads="1"/>
          </p:cNvPicPr>
          <p:nvPr/>
        </p:nvPicPr>
        <p:blipFill>
          <a:blip r:embed="rId2" cstate="print"/>
          <a:srcRect/>
          <a:stretch>
            <a:fillRect/>
          </a:stretch>
        </p:blipFill>
        <p:spPr bwMode="auto">
          <a:xfrm>
            <a:off x="2428875" y="4383087"/>
            <a:ext cx="7829534" cy="1253400"/>
          </a:xfrm>
          <a:prstGeom prst="rect">
            <a:avLst/>
          </a:prstGeom>
          <a:noFill/>
          <a:ln w="9525">
            <a:noFill/>
            <a:miter lim="800000"/>
            <a:headEnd/>
            <a:tailEnd/>
          </a:ln>
          <a:effectLst/>
        </p:spPr>
      </p:pic>
      <p:sp>
        <p:nvSpPr>
          <p:cNvPr id="5" name="Rectangle 4"/>
          <p:cNvSpPr/>
          <p:nvPr/>
        </p:nvSpPr>
        <p:spPr>
          <a:xfrm>
            <a:off x="142875" y="5004355"/>
            <a:ext cx="1927131" cy="36933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US" b="1" dirty="0" smtClean="0"/>
              <a:t>*right </a:t>
            </a:r>
            <a:r>
              <a:rPr lang="en-US" b="1" dirty="0" smtClean="0"/>
              <a:t>to choose</a:t>
            </a:r>
            <a:endParaRPr lang="en-US" dirty="0"/>
          </a:p>
        </p:txBody>
      </p:sp>
      <p:sp>
        <p:nvSpPr>
          <p:cNvPr id="6" name="Rectangle 5"/>
          <p:cNvSpPr/>
          <p:nvPr/>
        </p:nvSpPr>
        <p:spPr>
          <a:xfrm>
            <a:off x="138722" y="6110843"/>
            <a:ext cx="2555508" cy="36933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US" b="1" dirty="0" smtClean="0"/>
              <a:t>^ability </a:t>
            </a:r>
            <a:r>
              <a:rPr lang="en-US" b="1" dirty="0" smtClean="0"/>
              <a:t>to act freely</a:t>
            </a:r>
            <a:endParaRPr lang="en-US" dirty="0"/>
          </a:p>
        </p:txBody>
      </p:sp>
      <p:sp>
        <p:nvSpPr>
          <p:cNvPr id="7" name="Rectangle 6"/>
          <p:cNvSpPr/>
          <p:nvPr/>
        </p:nvSpPr>
        <p:spPr>
          <a:xfrm>
            <a:off x="3114675" y="5830887"/>
            <a:ext cx="7686675"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1" dirty="0" smtClean="0"/>
              <a:t>^^to </a:t>
            </a:r>
            <a:r>
              <a:rPr lang="en-US" b="1" dirty="0" smtClean="0"/>
              <a:t>govern a people or community with extreme cruelty and </a:t>
            </a:r>
            <a:r>
              <a:rPr lang="en-US" b="1" dirty="0" smtClean="0"/>
              <a:t>harshness</a:t>
            </a:r>
            <a:endParaRPr lang="en-US"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ChangeArrowheads="1"/>
          </p:cNvSpPr>
          <p:nvPr>
            <p:ph idx="1"/>
          </p:nvPr>
        </p:nvSpPr>
        <p:spPr>
          <a:xfrm>
            <a:off x="1362075" y="432014"/>
            <a:ext cx="8899208" cy="5361145"/>
          </a:xfrm>
        </p:spPr>
        <p:txBody>
          <a:bodyPr>
            <a:normAutofit fontScale="85000" lnSpcReduction="20000"/>
          </a:bodyPr>
          <a:lstStyle/>
          <a:p>
            <a:pPr eaLnBrk="1" hangingPunct="1">
              <a:lnSpc>
                <a:spcPct val="90000"/>
              </a:lnSpc>
              <a:defRPr/>
            </a:pPr>
            <a:r>
              <a:rPr lang="en-US" sz="3200" dirty="0" smtClean="0"/>
              <a:t>Today, the term is taken more in political sense than any other, and in the political context this freedom refers to </a:t>
            </a:r>
          </a:p>
          <a:p>
            <a:pPr marL="916686" lvl="1" indent="-514350">
              <a:lnSpc>
                <a:spcPct val="90000"/>
              </a:lnSpc>
              <a:buFont typeface="+mj-lt"/>
              <a:buAutoNum type="arabicPeriod"/>
              <a:defRPr/>
            </a:pPr>
            <a:r>
              <a:rPr lang="en-US" sz="2800" dirty="0" smtClean="0">
                <a:solidFill>
                  <a:srgbClr val="FF0000"/>
                </a:solidFill>
              </a:rPr>
              <a:t>freedom of thoughts and beliefs</a:t>
            </a:r>
            <a:r>
              <a:rPr lang="en-US" sz="2800" dirty="0" smtClean="0"/>
              <a:t>, </a:t>
            </a:r>
          </a:p>
          <a:p>
            <a:pPr marL="916686" lvl="1" indent="-514350">
              <a:lnSpc>
                <a:spcPct val="90000"/>
              </a:lnSpc>
              <a:buFont typeface="+mj-lt"/>
              <a:buAutoNum type="arabicPeriod"/>
              <a:defRPr/>
            </a:pPr>
            <a:r>
              <a:rPr lang="en-US" sz="2800" dirty="0" smtClean="0"/>
              <a:t>the freedom of </a:t>
            </a:r>
            <a:r>
              <a:rPr lang="en-US" sz="2800" dirty="0" smtClean="0">
                <a:solidFill>
                  <a:srgbClr val="FF0000"/>
                </a:solidFill>
              </a:rPr>
              <a:t>speech</a:t>
            </a:r>
            <a:r>
              <a:rPr lang="en-US" sz="2800" dirty="0" smtClean="0"/>
              <a:t>, </a:t>
            </a:r>
          </a:p>
          <a:p>
            <a:pPr marL="916686" lvl="1" indent="-514350">
              <a:lnSpc>
                <a:spcPct val="90000"/>
              </a:lnSpc>
              <a:buFont typeface="+mj-lt"/>
              <a:buAutoNum type="arabicPeriod"/>
              <a:defRPr/>
            </a:pPr>
            <a:r>
              <a:rPr lang="en-US" sz="2800" dirty="0" smtClean="0"/>
              <a:t>the </a:t>
            </a:r>
            <a:r>
              <a:rPr lang="en-US" sz="2800" dirty="0" smtClean="0">
                <a:solidFill>
                  <a:srgbClr val="FF0000"/>
                </a:solidFill>
              </a:rPr>
              <a:t>right to fair trial </a:t>
            </a:r>
            <a:r>
              <a:rPr lang="en-US" sz="2800" dirty="0" smtClean="0"/>
              <a:t>and </a:t>
            </a:r>
          </a:p>
          <a:p>
            <a:pPr marL="916686" lvl="1" indent="-514350">
              <a:lnSpc>
                <a:spcPct val="90000"/>
              </a:lnSpc>
              <a:buFont typeface="+mj-lt"/>
              <a:buAutoNum type="arabicPeriod"/>
              <a:defRPr/>
            </a:pPr>
            <a:r>
              <a:rPr lang="en-US" sz="2800" dirty="0" smtClean="0">
                <a:solidFill>
                  <a:srgbClr val="FF0000"/>
                </a:solidFill>
              </a:rPr>
              <a:t>equal access to justice </a:t>
            </a:r>
            <a:r>
              <a:rPr lang="en-US" sz="2800" dirty="0" smtClean="0"/>
              <a:t>and </a:t>
            </a:r>
            <a:r>
              <a:rPr lang="en-US" sz="2800" dirty="0" smtClean="0">
                <a:solidFill>
                  <a:srgbClr val="FF0000"/>
                </a:solidFill>
              </a:rPr>
              <a:t>legal system</a:t>
            </a:r>
            <a:r>
              <a:rPr lang="en-US" sz="2800" dirty="0" smtClean="0"/>
              <a:t>. </a:t>
            </a:r>
          </a:p>
          <a:p>
            <a:pPr eaLnBrk="1" hangingPunct="1">
              <a:lnSpc>
                <a:spcPct val="90000"/>
              </a:lnSpc>
              <a:defRPr/>
            </a:pPr>
            <a:r>
              <a:rPr lang="en-US" sz="3200" dirty="0" smtClean="0">
                <a:solidFill>
                  <a:srgbClr val="FF0000"/>
                </a:solidFill>
              </a:rPr>
              <a:t>Personal freedom </a:t>
            </a:r>
            <a:r>
              <a:rPr lang="en-US" sz="3200" dirty="0" smtClean="0"/>
              <a:t>further includes the </a:t>
            </a:r>
          </a:p>
          <a:p>
            <a:pPr lvl="1">
              <a:lnSpc>
                <a:spcPct val="90000"/>
              </a:lnSpc>
              <a:defRPr/>
            </a:pPr>
            <a:r>
              <a:rPr lang="en-US" sz="2800" dirty="0" smtClean="0">
                <a:solidFill>
                  <a:srgbClr val="FF0000"/>
                </a:solidFill>
              </a:rPr>
              <a:t>right to life</a:t>
            </a:r>
            <a:r>
              <a:rPr lang="en-US" sz="2800" dirty="0" smtClean="0"/>
              <a:t>, </a:t>
            </a:r>
          </a:p>
          <a:p>
            <a:pPr lvl="1">
              <a:lnSpc>
                <a:spcPct val="90000"/>
              </a:lnSpc>
              <a:defRPr/>
            </a:pPr>
            <a:r>
              <a:rPr lang="en-US" sz="2800" dirty="0" smtClean="0">
                <a:solidFill>
                  <a:srgbClr val="FF0000"/>
                </a:solidFill>
              </a:rPr>
              <a:t>liberty</a:t>
            </a:r>
            <a:r>
              <a:rPr lang="en-US" sz="2800" dirty="0" smtClean="0"/>
              <a:t>, </a:t>
            </a:r>
          </a:p>
          <a:p>
            <a:pPr lvl="1">
              <a:lnSpc>
                <a:spcPct val="90000"/>
              </a:lnSpc>
              <a:defRPr/>
            </a:pPr>
            <a:r>
              <a:rPr lang="en-US" sz="2800" dirty="0" smtClean="0">
                <a:solidFill>
                  <a:srgbClr val="FF0000"/>
                </a:solidFill>
              </a:rPr>
              <a:t>privacy</a:t>
            </a:r>
            <a:r>
              <a:rPr lang="en-US" sz="2800" dirty="0" smtClean="0"/>
              <a:t>, </a:t>
            </a:r>
          </a:p>
          <a:p>
            <a:pPr lvl="1">
              <a:lnSpc>
                <a:spcPct val="90000"/>
              </a:lnSpc>
              <a:defRPr/>
            </a:pPr>
            <a:r>
              <a:rPr lang="en-US" sz="2800" dirty="0" smtClean="0">
                <a:solidFill>
                  <a:srgbClr val="FF0000"/>
                </a:solidFill>
              </a:rPr>
              <a:t>security</a:t>
            </a:r>
            <a:r>
              <a:rPr lang="en-US" sz="2800" dirty="0" smtClean="0"/>
              <a:t>, and </a:t>
            </a:r>
          </a:p>
          <a:p>
            <a:pPr lvl="1">
              <a:lnSpc>
                <a:spcPct val="90000"/>
              </a:lnSpc>
              <a:defRPr/>
            </a:pPr>
            <a:r>
              <a:rPr lang="en-US" sz="2800" dirty="0" smtClean="0">
                <a:solidFill>
                  <a:srgbClr val="FF0000"/>
                </a:solidFill>
              </a:rPr>
              <a:t>freedom of movement</a:t>
            </a:r>
            <a:r>
              <a:rPr lang="en-US" sz="2800" dirty="0" smtClean="0"/>
              <a:t>.</a:t>
            </a:r>
          </a:p>
          <a:p>
            <a:pPr eaLnBrk="1" hangingPunct="1">
              <a:lnSpc>
                <a:spcPct val="90000"/>
              </a:lnSpc>
              <a:defRPr/>
            </a:pPr>
            <a:r>
              <a:rPr lang="en-US" sz="3200" dirty="0" smtClean="0"/>
              <a:t>Today, freedom of thoughts and belief is at the root of all those types or branches of freedom which Islam deems most important.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2"/>
          <p:cNvSpPr>
            <a:spLocks noGrp="1" noChangeArrowheads="1"/>
          </p:cNvSpPr>
          <p:nvPr>
            <p:ph idx="1"/>
          </p:nvPr>
        </p:nvSpPr>
        <p:spPr>
          <a:xfrm>
            <a:off x="1362075" y="288010"/>
            <a:ext cx="8534400" cy="5505149"/>
          </a:xfrm>
        </p:spPr>
        <p:txBody>
          <a:bodyPr/>
          <a:lstStyle/>
          <a:p>
            <a:pPr eaLnBrk="1" hangingPunct="1">
              <a:defRPr/>
            </a:pPr>
            <a:r>
              <a:rPr lang="en-US" sz="2800" dirty="0" smtClean="0"/>
              <a:t>In an Islamic state every citizen is allowed to adopt any political or religious dogmas.</a:t>
            </a:r>
          </a:p>
          <a:p>
            <a:pPr eaLnBrk="1" hangingPunct="1">
              <a:defRPr/>
            </a:pPr>
            <a:r>
              <a:rPr lang="en-US" sz="2800" dirty="0" smtClean="0"/>
              <a:t>In the field of religion or dogma Islam commands its followers </a:t>
            </a:r>
            <a:r>
              <a:rPr lang="en-US" sz="2800" dirty="0" smtClean="0">
                <a:solidFill>
                  <a:srgbClr val="FF0000"/>
                </a:solidFill>
              </a:rPr>
              <a:t>not to compel any other person to convert</a:t>
            </a:r>
            <a:r>
              <a:rPr lang="en-US" sz="2800" dirty="0" smtClean="0">
                <a:hlinkClick r:id="" action="ppaction://noaction"/>
              </a:rPr>
              <a:t>[1]</a:t>
            </a:r>
            <a:r>
              <a:rPr lang="en-US" sz="2800" dirty="0" smtClean="0"/>
              <a:t>. What is happening in the Muslim countries today, is not always based on Islamic laws and it is unwise to judge Islam by the behavior of the Muslims or their way of life; rather it is proper that their way of life be judged in accordance with the Islamic ideals. </a:t>
            </a:r>
          </a:p>
          <a:p>
            <a:pPr eaLnBrk="1" hangingPunct="1">
              <a:defRPr/>
            </a:pPr>
            <a:r>
              <a:rPr lang="en-US" sz="1400" dirty="0" smtClean="0">
                <a:hlinkClick r:id="" action="ppaction://noaction"/>
              </a:rPr>
              <a:t>[1]</a:t>
            </a:r>
            <a:r>
              <a:rPr lang="en-US" sz="1400" dirty="0" smtClean="0"/>
              <a:t> Al-Quran (2: 256)</a:t>
            </a:r>
          </a:p>
        </p:txBody>
      </p:sp>
      <p:pic>
        <p:nvPicPr>
          <p:cNvPr id="4098" name="Picture 2"/>
          <p:cNvPicPr>
            <a:picLocks noChangeAspect="1" noChangeArrowheads="1"/>
          </p:cNvPicPr>
          <p:nvPr/>
        </p:nvPicPr>
        <p:blipFill>
          <a:blip r:embed="rId2" cstate="print"/>
          <a:srcRect/>
          <a:stretch>
            <a:fillRect/>
          </a:stretch>
        </p:blipFill>
        <p:spPr bwMode="auto">
          <a:xfrm>
            <a:off x="2428875" y="4764087"/>
            <a:ext cx="7829534" cy="1253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t>Authority: </a:t>
            </a:r>
          </a:p>
          <a:p>
            <a:pPr lvl="1"/>
            <a:r>
              <a:rPr lang="en-US" dirty="0" smtClean="0"/>
              <a:t>right to command: </a:t>
            </a:r>
          </a:p>
          <a:p>
            <a:pPr lvl="1"/>
            <a:r>
              <a:rPr lang="en-US" dirty="0" smtClean="0"/>
              <a:t>the right or power to enforce rules or give orders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2"/>
          <p:cNvSpPr>
            <a:spLocks noGrp="1" noChangeArrowheads="1"/>
          </p:cNvSpPr>
          <p:nvPr>
            <p:ph idx="1"/>
          </p:nvPr>
        </p:nvSpPr>
        <p:spPr>
          <a:xfrm>
            <a:off x="1362075" y="504016"/>
            <a:ext cx="8153400" cy="5289143"/>
          </a:xfrm>
        </p:spPr>
        <p:txBody>
          <a:bodyPr>
            <a:normAutofit/>
          </a:bodyPr>
          <a:lstStyle/>
          <a:p>
            <a:pPr eaLnBrk="1" hangingPunct="1">
              <a:lnSpc>
                <a:spcPct val="90000"/>
              </a:lnSpc>
              <a:defRPr/>
            </a:pPr>
            <a:r>
              <a:rPr lang="en-US" sz="2800" dirty="0" smtClean="0"/>
              <a:t>Islam also safeguards the </a:t>
            </a:r>
            <a:r>
              <a:rPr lang="en-US" sz="2800" dirty="0" smtClean="0">
                <a:solidFill>
                  <a:srgbClr val="FF0000"/>
                </a:solidFill>
              </a:rPr>
              <a:t>freedom of association </a:t>
            </a:r>
            <a:r>
              <a:rPr lang="en-US" sz="2800" dirty="0" smtClean="0"/>
              <a:t>of every individual, and does not interfere with his choice of association unless his association with such an association is not in conflict with general welfare, so leading to disorganization</a:t>
            </a:r>
            <a:r>
              <a:rPr lang="en-US" sz="2800" dirty="0" smtClean="0">
                <a:hlinkClick r:id="" action="ppaction://noaction"/>
              </a:rPr>
              <a:t>1</a:t>
            </a:r>
            <a:r>
              <a:rPr lang="en-US" sz="2800" dirty="0" smtClean="0"/>
              <a:t>. Similarly, </a:t>
            </a:r>
            <a:r>
              <a:rPr lang="en-US" sz="2800" dirty="0" smtClean="0">
                <a:solidFill>
                  <a:srgbClr val="FF0000"/>
                </a:solidFill>
              </a:rPr>
              <a:t>freedom of speech </a:t>
            </a:r>
            <a:r>
              <a:rPr lang="en-US" sz="2800" dirty="0" smtClean="0"/>
              <a:t>if it does not incite public sentiment and cause violence, is allowed, as is </a:t>
            </a:r>
            <a:r>
              <a:rPr lang="en-US" sz="2800" dirty="0" smtClean="0">
                <a:solidFill>
                  <a:srgbClr val="FF0000"/>
                </a:solidFill>
              </a:rPr>
              <a:t>freedom of movement </a:t>
            </a:r>
            <a:r>
              <a:rPr lang="en-US" sz="2800" dirty="0" smtClean="0"/>
              <a:t>from one place to another.</a:t>
            </a:r>
            <a:endParaRPr lang="en-US" sz="2800" b="1" dirty="0" smtClean="0"/>
          </a:p>
          <a:p>
            <a:pPr eaLnBrk="1" hangingPunct="1">
              <a:lnSpc>
                <a:spcPct val="90000"/>
              </a:lnSpc>
              <a:buFont typeface="Wingdings" pitchFamily="2" charset="2"/>
              <a:buNone/>
              <a:defRPr/>
            </a:pPr>
            <a:endParaRPr lang="en-US" sz="2800" dirty="0" smtClean="0"/>
          </a:p>
        </p:txBody>
      </p:sp>
      <p:pic>
        <p:nvPicPr>
          <p:cNvPr id="5122" name="Picture 2"/>
          <p:cNvPicPr>
            <a:picLocks noChangeAspect="1" noChangeArrowheads="1"/>
          </p:cNvPicPr>
          <p:nvPr/>
        </p:nvPicPr>
        <p:blipFill>
          <a:blip r:embed="rId2" cstate="print"/>
          <a:srcRect/>
          <a:stretch>
            <a:fillRect/>
          </a:stretch>
        </p:blipFill>
        <p:spPr bwMode="auto">
          <a:xfrm>
            <a:off x="4683507" y="3925887"/>
            <a:ext cx="6117843" cy="2554288"/>
          </a:xfrm>
          <a:prstGeom prst="rect">
            <a:avLst/>
          </a:prstGeom>
          <a:noFill/>
          <a:ln w="9525">
            <a:noFill/>
            <a:miter lim="800000"/>
            <a:headEnd/>
            <a:tailEnd/>
          </a:ln>
          <a:effectLst/>
        </p:spPr>
      </p:pic>
      <p:sp>
        <p:nvSpPr>
          <p:cNvPr id="4" name="Rectangle 3"/>
          <p:cNvSpPr/>
          <p:nvPr/>
        </p:nvSpPr>
        <p:spPr>
          <a:xfrm>
            <a:off x="219076" y="4002087"/>
            <a:ext cx="4800600" cy="2197525"/>
          </a:xfrm>
          <a:prstGeom prst="rect">
            <a:avLst/>
          </a:prstGeom>
        </p:spPr>
        <p:txBody>
          <a:bodyPr wrap="square">
            <a:spAutoFit/>
          </a:bodyPr>
          <a:lstStyle/>
          <a:p>
            <a:pPr eaLnBrk="1" hangingPunct="1">
              <a:lnSpc>
                <a:spcPct val="90000"/>
              </a:lnSpc>
              <a:buFont typeface="Wingdings" pitchFamily="2" charset="2"/>
              <a:buNone/>
              <a:defRPr/>
            </a:pPr>
            <a:r>
              <a:rPr lang="en-US" sz="2000" dirty="0" smtClean="0">
                <a:hlinkClick r:id="" action="ppaction://noaction"/>
              </a:rPr>
              <a:t>[1]</a:t>
            </a:r>
            <a:r>
              <a:rPr lang="en-US" sz="2000" dirty="0" smtClean="0"/>
              <a:t> Al-Quran (Al-</a:t>
            </a:r>
            <a:r>
              <a:rPr lang="en-US" sz="2000" dirty="0" err="1" smtClean="0"/>
              <a:t>Imran</a:t>
            </a:r>
            <a:r>
              <a:rPr lang="en-US" sz="2000" dirty="0" smtClean="0"/>
              <a:t>)  3: 104-5. </a:t>
            </a:r>
          </a:p>
          <a:p>
            <a:pPr eaLnBrk="1" hangingPunct="1">
              <a:lnSpc>
                <a:spcPct val="90000"/>
              </a:lnSpc>
              <a:buFont typeface="Wingdings" pitchFamily="2" charset="2"/>
              <a:buNone/>
              <a:defRPr/>
            </a:pPr>
            <a:endParaRPr lang="en-US" sz="2000" dirty="0" smtClean="0"/>
          </a:p>
          <a:p>
            <a:pPr eaLnBrk="1" hangingPunct="1">
              <a:lnSpc>
                <a:spcPct val="90000"/>
              </a:lnSpc>
              <a:buFont typeface="Wingdings" pitchFamily="2" charset="2"/>
              <a:buNone/>
              <a:defRPr/>
            </a:pPr>
            <a:r>
              <a:rPr lang="en-US" sz="2000" dirty="0" smtClean="0"/>
              <a:t>let there arise out of you  a band of people inviting to all that is good and , enjoining  what is right ,and forbidding what is wrong. They are the one to attain felicity</a:t>
            </a:r>
            <a:r>
              <a:rPr lang="en-US" sz="32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t>Right: </a:t>
            </a:r>
          </a:p>
          <a:p>
            <a:pPr lvl="1"/>
            <a:r>
              <a:rPr lang="en-US" dirty="0" smtClean="0"/>
              <a:t>morally justified and correct, </a:t>
            </a:r>
          </a:p>
          <a:p>
            <a:pPr lvl="1"/>
            <a:r>
              <a:rPr lang="en-US" dirty="0" smtClean="0"/>
              <a:t>or consistent with generally held ideas of morality and proper conduct</a:t>
            </a:r>
            <a:endParaRPr lang="en-US" dirty="0"/>
          </a:p>
        </p:txBody>
      </p:sp>
      <p:sp>
        <p:nvSpPr>
          <p:cNvPr id="4" name="Rectangle 3"/>
          <p:cNvSpPr/>
          <p:nvPr/>
        </p:nvSpPr>
        <p:spPr>
          <a:xfrm>
            <a:off x="2200275" y="4687887"/>
            <a:ext cx="7391400" cy="646331"/>
          </a:xfrm>
          <a:prstGeom prst="rect">
            <a:avLst/>
          </a:prstGeom>
        </p:spPr>
        <p:txBody>
          <a:bodyPr wrap="square">
            <a:spAutoFit/>
          </a:bodyPr>
          <a:lstStyle/>
          <a:p>
            <a:r>
              <a:rPr lang="en-US" b="1" dirty="0" smtClean="0"/>
              <a:t>Justified: </a:t>
            </a:r>
          </a:p>
          <a:p>
            <a:r>
              <a:rPr lang="en-US" b="1" dirty="0" smtClean="0"/>
              <a:t>       </a:t>
            </a:r>
            <a:r>
              <a:rPr lang="en-US" dirty="0" smtClean="0"/>
              <a:t>having an acceptable reason for the action taken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slide(fromBottom)">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30807"/>
          <a:ext cx="10801349" cy="5600079"/>
        </p:xfrm>
        <a:graphic>
          <a:graphicData uri="http://schemas.openxmlformats.org/drawingml/2006/table">
            <a:tbl>
              <a:tblPr>
                <a:effectLst>
                  <a:innerShdw blurRad="63500" dist="50800" dir="16200000">
                    <a:prstClr val="black">
                      <a:alpha val="50000"/>
                    </a:prstClr>
                  </a:innerShdw>
                </a:effectLst>
              </a:tblPr>
              <a:tblGrid>
                <a:gridCol w="2211823"/>
                <a:gridCol w="2621419"/>
                <a:gridCol w="5968107"/>
              </a:tblGrid>
              <a:tr h="863333">
                <a:tc>
                  <a:txBody>
                    <a:bodyPr/>
                    <a:lstStyle/>
                    <a:p>
                      <a:pPr algn="l" rtl="0" fontAlgn="t"/>
                      <a:r>
                        <a:rPr lang="en-US" sz="2400" b="1" i="0" u="none" strike="noStrike" dirty="0" smtClean="0">
                          <a:solidFill>
                            <a:srgbClr val="000000"/>
                          </a:solidFill>
                          <a:latin typeface="Gill Sans MT"/>
                        </a:rPr>
                        <a:t>  </a:t>
                      </a:r>
                      <a:r>
                        <a:rPr lang="en-US" sz="2400" b="1" i="0" u="sng" strike="noStrike" dirty="0" smtClean="0">
                          <a:solidFill>
                            <a:srgbClr val="000000"/>
                          </a:solidFill>
                          <a:latin typeface="Gill Sans MT"/>
                        </a:rPr>
                        <a:t>Polity </a:t>
                      </a:r>
                      <a:endParaRPr lang="en-US" sz="2400" b="1" i="0" u="sng" strike="noStrike" dirty="0">
                        <a:solidFill>
                          <a:srgbClr val="000000"/>
                        </a:solidFill>
                        <a:latin typeface="Gill Sans MT"/>
                      </a:endParaRPr>
                    </a:p>
                  </a:txBody>
                  <a:tcPr marL="6435" marR="6435" marT="64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a:solidFill>
                            <a:srgbClr val="000000"/>
                          </a:solidFill>
                          <a:latin typeface="Gill Sans MT"/>
                        </a:rPr>
                        <a:t>particular form of government</a:t>
                      </a:r>
                      <a:endParaRPr lang="en-US" sz="2400" b="0" i="0" u="none" strike="noStrike">
                        <a:solidFill>
                          <a:srgbClr val="000000"/>
                        </a:solidFill>
                        <a:latin typeface="Arial"/>
                      </a:endParaRPr>
                    </a:p>
                  </a:txBody>
                  <a:tcPr marL="115833"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a:solidFill>
                            <a:srgbClr val="000000"/>
                          </a:solidFill>
                          <a:latin typeface="Gill Sans MT"/>
                        </a:rPr>
                        <a:t>a particular form of government that exists within a state</a:t>
                      </a:r>
                      <a:endParaRPr lang="en-US" sz="2400" b="0" i="0" u="none" strike="noStrike">
                        <a:solidFill>
                          <a:srgbClr val="000000"/>
                        </a:solidFill>
                        <a:latin typeface="Arial"/>
                      </a:endParaRPr>
                    </a:p>
                  </a:txBody>
                  <a:tcPr marL="115833"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noFill/>
                  </a:tcPr>
                </a:tc>
              </a:tr>
              <a:tr h="863485">
                <a:tc>
                  <a:txBody>
                    <a:bodyPr/>
                    <a:lstStyle/>
                    <a:p>
                      <a:pPr algn="l" rtl="0" fontAlgn="t"/>
                      <a:r>
                        <a:rPr lang="en-US" sz="2400" b="1" i="0" u="none" strike="noStrike" dirty="0" smtClean="0">
                          <a:solidFill>
                            <a:srgbClr val="000000"/>
                          </a:solidFill>
                          <a:latin typeface="Gill Sans MT"/>
                        </a:rPr>
                        <a:t>  </a:t>
                      </a:r>
                      <a:r>
                        <a:rPr lang="en-US" sz="2400" b="1" i="0" u="sng" strike="noStrike" dirty="0" smtClean="0">
                          <a:solidFill>
                            <a:srgbClr val="000000"/>
                          </a:solidFill>
                          <a:latin typeface="Gill Sans MT"/>
                        </a:rPr>
                        <a:t>State</a:t>
                      </a:r>
                      <a:endParaRPr lang="en-US" sz="2400" b="1" i="0" u="sng" strike="noStrike" dirty="0">
                        <a:solidFill>
                          <a:srgbClr val="000000"/>
                        </a:solidFill>
                        <a:latin typeface="Gill Sans MT"/>
                      </a:endParaRPr>
                    </a:p>
                  </a:txBody>
                  <a:tcPr marL="6435" marR="6435" marT="64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gridSpan="2">
                  <a:txBody>
                    <a:bodyPr/>
                    <a:lstStyle/>
                    <a:p>
                      <a:pPr algn="l" rtl="0" fontAlgn="t">
                        <a:buClr>
                          <a:srgbClr val="000000"/>
                        </a:buClr>
                        <a:buSzPts val="2400"/>
                        <a:buFont typeface="Arial"/>
                        <a:buChar char="•"/>
                      </a:pPr>
                      <a:r>
                        <a:rPr lang="en-US" sz="2400" b="0" i="0" u="none" strike="noStrike">
                          <a:solidFill>
                            <a:srgbClr val="000000"/>
                          </a:solidFill>
                          <a:latin typeface="Gill Sans MT"/>
                        </a:rPr>
                        <a:t>a country or nation with its own sovereign independent government</a:t>
                      </a:r>
                      <a:endParaRPr lang="en-US" sz="2400" b="0" i="0" u="none" strike="noStrike">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hMerge="1">
                  <a:txBody>
                    <a:bodyPr/>
                    <a:lstStyle/>
                    <a:p>
                      <a:endParaRPr lang="en-US"/>
                    </a:p>
                  </a:txBody>
                  <a:tcPr/>
                </a:tc>
              </a:tr>
              <a:tr h="831066">
                <a:tc>
                  <a:txBody>
                    <a:bodyPr/>
                    <a:lstStyle/>
                    <a:p>
                      <a:pPr algn="l" rtl="0" fontAlgn="t"/>
                      <a:r>
                        <a:rPr lang="en-US" sz="2400" b="1" i="0" u="none" strike="noStrike" dirty="0" smtClean="0">
                          <a:solidFill>
                            <a:srgbClr val="000000"/>
                          </a:solidFill>
                          <a:latin typeface="Gill Sans MT"/>
                        </a:rPr>
                        <a:t>  </a:t>
                      </a:r>
                      <a:r>
                        <a:rPr lang="en-US" sz="2400" b="1" i="0" u="sng" strike="noStrike" dirty="0" smtClean="0">
                          <a:solidFill>
                            <a:srgbClr val="000000"/>
                          </a:solidFill>
                          <a:latin typeface="Gill Sans MT"/>
                        </a:rPr>
                        <a:t>Government</a:t>
                      </a:r>
                      <a:endParaRPr lang="en-US" sz="2400" b="1" i="0" u="sng" strike="noStrike" dirty="0">
                        <a:solidFill>
                          <a:srgbClr val="000000"/>
                        </a:solidFill>
                        <a:latin typeface="Gill Sans MT"/>
                      </a:endParaRPr>
                    </a:p>
                  </a:txBody>
                  <a:tcPr marL="6435" marR="6435" marT="64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dirty="0">
                          <a:solidFill>
                            <a:srgbClr val="000000"/>
                          </a:solidFill>
                          <a:latin typeface="Gill Sans MT"/>
                        </a:rPr>
                        <a:t>political </a:t>
                      </a:r>
                      <a:r>
                        <a:rPr lang="en-US" sz="2400" b="0" i="0" u="none" strike="noStrike" dirty="0" smtClean="0">
                          <a:solidFill>
                            <a:srgbClr val="000000"/>
                          </a:solidFill>
                          <a:latin typeface="Gill Sans MT"/>
                        </a:rPr>
                        <a:t>authority</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dirty="0">
                          <a:solidFill>
                            <a:srgbClr val="000000"/>
                          </a:solidFill>
                          <a:latin typeface="Gill Sans MT"/>
                        </a:rPr>
                        <a:t>a group of people who have the power to make and enforce laws for a country or area</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863485">
                <a:tc>
                  <a:txBody>
                    <a:bodyPr/>
                    <a:lstStyle/>
                    <a:p>
                      <a:pPr algn="l" rtl="0" fontAlgn="t"/>
                      <a:r>
                        <a:rPr lang="en-US" sz="2400" b="1" i="0" u="none" strike="noStrike" dirty="0" smtClean="0">
                          <a:solidFill>
                            <a:srgbClr val="000000"/>
                          </a:solidFill>
                          <a:latin typeface="Gill Sans MT"/>
                        </a:rPr>
                        <a:t>  </a:t>
                      </a:r>
                      <a:r>
                        <a:rPr lang="en-US" sz="2400" b="1" i="0" u="sng" strike="noStrike" dirty="0" smtClean="0">
                          <a:solidFill>
                            <a:srgbClr val="000000"/>
                          </a:solidFill>
                          <a:latin typeface="Gill Sans MT"/>
                        </a:rPr>
                        <a:t>Power</a:t>
                      </a:r>
                      <a:endParaRPr lang="en-US" sz="2400" b="1" i="0" u="sng" strike="noStrike" dirty="0">
                        <a:solidFill>
                          <a:srgbClr val="000000"/>
                        </a:solidFill>
                        <a:latin typeface="Gill Sans MT"/>
                      </a:endParaRPr>
                    </a:p>
                  </a:txBody>
                  <a:tcPr marL="6435" marR="6435" marT="64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marL="0" marR="0" indent="0" algn="l" defTabSz="914400" rtl="0" eaLnBrk="1" fontAlgn="t" latinLnBrk="0" hangingPunct="1">
                        <a:lnSpc>
                          <a:spcPct val="100000"/>
                        </a:lnSpc>
                        <a:spcBef>
                          <a:spcPts val="0"/>
                        </a:spcBef>
                        <a:spcAft>
                          <a:spcPts val="0"/>
                        </a:spcAft>
                        <a:buClr>
                          <a:srgbClr val="000000"/>
                        </a:buClr>
                        <a:buSzPts val="2400"/>
                        <a:buFont typeface="Arial"/>
                        <a:buChar char="•"/>
                        <a:tabLst/>
                        <a:defRPr/>
                      </a:pPr>
                      <a:r>
                        <a:rPr kumimoji="0" lang="en-US" sz="2400" b="0" kern="1200" dirty="0" smtClean="0">
                          <a:solidFill>
                            <a:schemeClr val="tx1"/>
                          </a:solidFill>
                          <a:latin typeface="+mn-lt"/>
                          <a:ea typeface="+mn-ea"/>
                          <a:cs typeface="+mn-cs"/>
                        </a:rPr>
                        <a:t>capacity to do something</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kumimoji="0" lang="en-US" sz="2400" kern="1200" dirty="0" smtClean="0">
                          <a:solidFill>
                            <a:schemeClr val="tx1"/>
                          </a:solidFill>
                          <a:latin typeface="+mn-lt"/>
                          <a:ea typeface="+mn-ea"/>
                          <a:cs typeface="+mn-cs"/>
                        </a:rPr>
                        <a:t>the ability, strength, and capacity to do something</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879718">
                <a:tc>
                  <a:txBody>
                    <a:bodyPr/>
                    <a:lstStyle/>
                    <a:p>
                      <a:pPr algn="l" rtl="0" fontAlgn="t"/>
                      <a:r>
                        <a:rPr lang="en-US" sz="2400" b="1" i="0" u="none" strike="noStrike" dirty="0" smtClean="0">
                          <a:solidFill>
                            <a:srgbClr val="000000"/>
                          </a:solidFill>
                          <a:latin typeface="Gill Sans MT"/>
                        </a:rPr>
                        <a:t>  </a:t>
                      </a:r>
                      <a:r>
                        <a:rPr lang="en-US" sz="2400" b="1" i="0" u="sng" strike="noStrike" dirty="0" smtClean="0">
                          <a:solidFill>
                            <a:srgbClr val="000000"/>
                          </a:solidFill>
                          <a:latin typeface="Gill Sans MT"/>
                        </a:rPr>
                        <a:t>Authority </a:t>
                      </a:r>
                      <a:endParaRPr lang="en-US" sz="2400" b="1" i="0" u="sng" strike="noStrike" dirty="0">
                        <a:solidFill>
                          <a:srgbClr val="000000"/>
                        </a:solidFill>
                        <a:latin typeface="Gill Sans MT"/>
                      </a:endParaRPr>
                    </a:p>
                  </a:txBody>
                  <a:tcPr marL="6435" marR="6435" marT="64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dirty="0">
                          <a:solidFill>
                            <a:srgbClr val="000000"/>
                          </a:solidFill>
                          <a:latin typeface="Gill Sans MT"/>
                        </a:rPr>
                        <a:t>right to </a:t>
                      </a:r>
                      <a:r>
                        <a:rPr lang="en-US" sz="2400" b="0" i="0" u="none" strike="noStrike" dirty="0" smtClean="0">
                          <a:solidFill>
                            <a:srgbClr val="000000"/>
                          </a:solidFill>
                          <a:latin typeface="Gill Sans MT"/>
                        </a:rPr>
                        <a:t>command</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a:solidFill>
                            <a:srgbClr val="000000"/>
                          </a:solidFill>
                          <a:latin typeface="Gill Sans MT"/>
                        </a:rPr>
                        <a:t>the right or power to enforce rules or give orders</a:t>
                      </a:r>
                      <a:endParaRPr lang="en-US" sz="2400" b="0" i="0" u="none" strike="noStrike">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863485">
                <a:tc>
                  <a:txBody>
                    <a:bodyPr/>
                    <a:lstStyle/>
                    <a:p>
                      <a:pPr algn="l" rtl="0" fontAlgn="t"/>
                      <a:r>
                        <a:rPr lang="en-US" sz="2400" b="1" i="0" u="none" strike="noStrike" dirty="0" smtClean="0">
                          <a:solidFill>
                            <a:srgbClr val="000000"/>
                          </a:solidFill>
                          <a:latin typeface="Gill Sans MT"/>
                        </a:rPr>
                        <a:t>  </a:t>
                      </a:r>
                      <a:r>
                        <a:rPr lang="en-US" sz="2400" b="1" i="0" u="sng" strike="noStrike" dirty="0" smtClean="0">
                          <a:solidFill>
                            <a:srgbClr val="000000"/>
                          </a:solidFill>
                          <a:latin typeface="Gill Sans MT"/>
                        </a:rPr>
                        <a:t>Right</a:t>
                      </a:r>
                      <a:endParaRPr lang="en-US" sz="2400" b="1" i="0" u="sng" strike="noStrike" dirty="0">
                        <a:solidFill>
                          <a:srgbClr val="000000"/>
                        </a:solidFill>
                        <a:latin typeface="Gill Sans MT"/>
                      </a:endParaRPr>
                    </a:p>
                  </a:txBody>
                  <a:tcPr marL="6435" marR="6435" marT="64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dirty="0">
                          <a:solidFill>
                            <a:srgbClr val="000000"/>
                          </a:solidFill>
                          <a:latin typeface="Gill Sans MT"/>
                        </a:rPr>
                        <a:t>morally justified and correct, </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buClr>
                          <a:srgbClr val="000000"/>
                        </a:buClr>
                        <a:buSzPts val="2400"/>
                        <a:buFont typeface="Arial"/>
                        <a:buChar char="•"/>
                      </a:pPr>
                      <a:r>
                        <a:rPr lang="en-US" sz="2400" b="0" i="0" u="none" strike="noStrike" dirty="0">
                          <a:solidFill>
                            <a:srgbClr val="000000"/>
                          </a:solidFill>
                          <a:latin typeface="Gill Sans MT"/>
                        </a:rPr>
                        <a:t>or consistent with generally held ideas of morality and proper conduct </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r>
              <a:tr h="435507">
                <a:tc>
                  <a:txBody>
                    <a:bodyPr/>
                    <a:lstStyle/>
                    <a:p>
                      <a:pPr algn="l" rtl="0" fontAlgn="t"/>
                      <a:r>
                        <a:rPr lang="en-US" sz="2400" b="1" i="0" u="none" strike="noStrike" dirty="0" smtClean="0">
                          <a:solidFill>
                            <a:srgbClr val="000000"/>
                          </a:solidFill>
                          <a:latin typeface="Gill Sans MT"/>
                        </a:rPr>
                        <a:t>  </a:t>
                      </a:r>
                      <a:r>
                        <a:rPr lang="en-US" sz="2400" b="1" i="0" u="sng" strike="noStrike" dirty="0" smtClean="0">
                          <a:solidFill>
                            <a:srgbClr val="000000"/>
                          </a:solidFill>
                          <a:latin typeface="Gill Sans MT"/>
                        </a:rPr>
                        <a:t>Justified</a:t>
                      </a:r>
                      <a:endParaRPr lang="en-US" sz="2400" b="1" i="0" u="sng" strike="noStrike" dirty="0">
                        <a:solidFill>
                          <a:srgbClr val="000000"/>
                        </a:solidFill>
                        <a:latin typeface="Gill Sans MT"/>
                      </a:endParaRPr>
                    </a:p>
                  </a:txBody>
                  <a:tcPr marL="6435" marR="6435" marT="64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gridSpan="2">
                  <a:txBody>
                    <a:bodyPr/>
                    <a:lstStyle/>
                    <a:p>
                      <a:pPr algn="l" rtl="0" fontAlgn="t">
                        <a:buClr>
                          <a:srgbClr val="000000"/>
                        </a:buClr>
                        <a:buSzPts val="2400"/>
                        <a:buFont typeface="Arial"/>
                        <a:buChar char="•"/>
                      </a:pPr>
                      <a:r>
                        <a:rPr lang="en-US" sz="2400" b="0" i="0" u="none" strike="noStrike" dirty="0">
                          <a:solidFill>
                            <a:srgbClr val="000000"/>
                          </a:solidFill>
                          <a:latin typeface="Gill Sans MT"/>
                        </a:rPr>
                        <a:t>having an acceptable reason for the action taken</a:t>
                      </a:r>
                      <a:endParaRPr lang="en-US" sz="2400" b="0" i="0" u="none" strike="noStrike" dirty="0">
                        <a:solidFill>
                          <a:srgbClr val="000000"/>
                        </a:solidFill>
                        <a:latin typeface="Arial"/>
                      </a:endParaRPr>
                    </a:p>
                  </a:txBody>
                  <a:tcPr marL="173749" marR="6435" marT="643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hMerge="1">
                  <a:txBody>
                    <a:bodyPr/>
                    <a:lstStyle/>
                    <a:p>
                      <a:endParaRPr lang="en-US"/>
                    </a:p>
                  </a:txBody>
                  <a:tcPr/>
                </a:tc>
              </a:tr>
            </a:tbl>
          </a:graphicData>
        </a:graphic>
      </p:graphicFrame>
      <p:sp>
        <p:nvSpPr>
          <p:cNvPr id="5" name="TextBox 4"/>
          <p:cNvSpPr txBox="1"/>
          <p:nvPr/>
        </p:nvSpPr>
        <p:spPr>
          <a:xfrm>
            <a:off x="61691" y="5907087"/>
            <a:ext cx="8609473" cy="523220"/>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r>
              <a:rPr lang="en-US" sz="2800" b="1" u="sng" dirty="0" smtClean="0"/>
              <a:t>Islamic Polity</a:t>
            </a:r>
            <a:r>
              <a:rPr lang="en-US" sz="2800" dirty="0" smtClean="0"/>
              <a:t>: Islamic form of government within a state</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en-US" sz="3800" dirty="0" smtClean="0"/>
              <a:t>THE IMAGE OF ISLAM IN THE WEST</a:t>
            </a:r>
          </a:p>
        </p:txBody>
      </p:sp>
      <p:sp>
        <p:nvSpPr>
          <p:cNvPr id="46083" name="Rectangle 3"/>
          <p:cNvSpPr>
            <a:spLocks noGrp="1" noChangeArrowheads="1"/>
          </p:cNvSpPr>
          <p:nvPr>
            <p:ph idx="1"/>
          </p:nvPr>
        </p:nvSpPr>
        <p:spPr/>
        <p:txBody>
          <a:bodyPr>
            <a:normAutofit/>
          </a:bodyPr>
          <a:lstStyle/>
          <a:p>
            <a:pPr eaLnBrk="1" hangingPunct="1">
              <a:lnSpc>
                <a:spcPct val="90000"/>
              </a:lnSpc>
              <a:defRPr/>
            </a:pPr>
            <a:r>
              <a:rPr lang="en-US" sz="4000" dirty="0" smtClean="0"/>
              <a:t>To many westerners the word Islam and the Muslim conjure  a very  outdated religion pursued by people  who are variously </a:t>
            </a:r>
            <a:r>
              <a:rPr lang="en-US" sz="4000" u="sng" dirty="0" smtClean="0"/>
              <a:t>poor</a:t>
            </a:r>
            <a:r>
              <a:rPr lang="en-US" sz="4000" dirty="0" smtClean="0"/>
              <a:t>, </a:t>
            </a:r>
            <a:r>
              <a:rPr lang="en-US" sz="4000" u="sng" dirty="0" smtClean="0"/>
              <a:t>backward</a:t>
            </a:r>
            <a:r>
              <a:rPr lang="en-US" sz="4000" dirty="0" smtClean="0"/>
              <a:t>, </a:t>
            </a:r>
            <a:r>
              <a:rPr lang="en-US" sz="4000" u="sng" dirty="0" smtClean="0"/>
              <a:t>politically </a:t>
            </a:r>
            <a:r>
              <a:rPr lang="en-US" sz="4000" dirty="0" smtClean="0"/>
              <a:t>and </a:t>
            </a:r>
            <a:r>
              <a:rPr lang="en-US" sz="4000" u="sng" dirty="0" smtClean="0"/>
              <a:t>socially disorganized</a:t>
            </a:r>
            <a:r>
              <a:rPr lang="en-US" sz="4000" dirty="0" smtClean="0"/>
              <a:t>, </a:t>
            </a:r>
            <a:r>
              <a:rPr lang="en-US" sz="4000" u="sng" dirty="0" smtClean="0"/>
              <a:t>economically dependent</a:t>
            </a:r>
            <a:r>
              <a:rPr lang="en-US" sz="4000" dirty="0" smtClean="0"/>
              <a:t>, </a:t>
            </a:r>
            <a:r>
              <a:rPr lang="en-US" sz="4000" u="sng" dirty="0" smtClean="0"/>
              <a:t>fanatics</a:t>
            </a:r>
            <a:r>
              <a:rPr lang="en-US" sz="4000" dirty="0" smtClean="0"/>
              <a:t>, </a:t>
            </a:r>
            <a:r>
              <a:rPr lang="en-US" sz="4000" u="sng" dirty="0" smtClean="0"/>
              <a:t>extremists</a:t>
            </a:r>
            <a:r>
              <a:rPr lang="en-US" sz="4000" dirty="0" smtClean="0"/>
              <a:t>, </a:t>
            </a:r>
            <a:r>
              <a:rPr lang="en-US" sz="4000" u="sng" dirty="0" smtClean="0"/>
              <a:t>terrorists </a:t>
            </a:r>
            <a:r>
              <a:rPr lang="en-US" sz="4000" dirty="0" smtClean="0"/>
              <a:t>etc.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1209675" y="648018"/>
            <a:ext cx="9051608" cy="5112138"/>
          </a:xfrm>
        </p:spPr>
        <p:txBody>
          <a:bodyPr/>
          <a:lstStyle/>
          <a:p>
            <a:pPr eaLnBrk="1" hangingPunct="1">
              <a:defRPr/>
            </a:pPr>
            <a:r>
              <a:rPr lang="en-US" dirty="0" smtClean="0"/>
              <a:t>This image of the Muslim world is not  entirely untrue in that most of the rulers in the  Muslim world do not eschew the most heinous and obnoxious activities like extra judicial killing of the opponents, patronizing state terrorism  against own citizens, keeping people in bondage in the name of Islam etc.</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18922</TotalTime>
  <Words>3392</Words>
  <Application>Microsoft Office PowerPoint</Application>
  <PresentationFormat>Custom</PresentationFormat>
  <Paragraphs>235</Paragraphs>
  <Slides>50</Slides>
  <Notes>1</Notes>
  <HiddenSlides>5</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Solstice</vt:lpstr>
      <vt:lpstr>STRUCTURE OF ISLAMIC POLITY</vt:lpstr>
      <vt:lpstr>Slide 2</vt:lpstr>
      <vt:lpstr>Slide 3</vt:lpstr>
      <vt:lpstr>Slide 4</vt:lpstr>
      <vt:lpstr>Slide 5</vt:lpstr>
      <vt:lpstr>Slide 6</vt:lpstr>
      <vt:lpstr>Slide 7</vt:lpstr>
      <vt:lpstr>THE IMAGE OF ISLAM IN THE WEST</vt:lpstr>
      <vt:lpstr>Slide 9</vt:lpstr>
      <vt:lpstr>Slide 10</vt:lpstr>
      <vt:lpstr>Slide 11</vt:lpstr>
      <vt:lpstr>Role of State in Islam</vt:lpstr>
      <vt:lpstr>Justification for Power and Authority in Islam</vt:lpstr>
      <vt:lpstr>Slide 14</vt:lpstr>
      <vt:lpstr>Structure of the Islamic polity</vt:lpstr>
      <vt:lpstr>Slide 16</vt:lpstr>
      <vt:lpstr>1. Sovereignty of Allah</vt:lpstr>
      <vt:lpstr>Slide 18</vt:lpstr>
      <vt:lpstr>Islam and sovereignty</vt:lpstr>
      <vt:lpstr>Slide 20</vt:lpstr>
      <vt:lpstr>Slide 21</vt:lpstr>
      <vt:lpstr>Slide 22</vt:lpstr>
      <vt:lpstr>West and sovereignty</vt:lpstr>
      <vt:lpstr>Types of sovereignty</vt:lpstr>
      <vt:lpstr>Slide 25</vt:lpstr>
      <vt:lpstr>Slide 26</vt:lpstr>
      <vt:lpstr>The difference between Islamic and western concepts of sovereignty</vt:lpstr>
      <vt:lpstr>2. Vicegarency of man on the earth. </vt:lpstr>
      <vt:lpstr>Slide 29</vt:lpstr>
      <vt:lpstr>Slide 30</vt:lpstr>
      <vt:lpstr>Slide 31</vt:lpstr>
      <vt:lpstr>3. Shura or Parliament </vt:lpstr>
      <vt:lpstr>Slide 33</vt:lpstr>
      <vt:lpstr>Slide 34</vt:lpstr>
      <vt:lpstr>Qualities of shura</vt:lpstr>
      <vt:lpstr>4, Accountability</vt:lpstr>
      <vt:lpstr>Slide 37</vt:lpstr>
      <vt:lpstr>Slide 38</vt:lpstr>
      <vt:lpstr>Slide 39</vt:lpstr>
      <vt:lpstr>Slide 40</vt:lpstr>
      <vt:lpstr> 5. Judiciary /law and Order maintenance (Protection of life, property and honor).</vt:lpstr>
      <vt:lpstr>Slide 42</vt:lpstr>
      <vt:lpstr>Slide 43</vt:lpstr>
      <vt:lpstr>Slide 44</vt:lpstr>
      <vt:lpstr>Slide 45</vt:lpstr>
      <vt:lpstr>Slide 46</vt:lpstr>
      <vt:lpstr>6. Freedom^ </vt:lpstr>
      <vt:lpstr>Slide 48</vt:lpstr>
      <vt:lpstr>Slide 49</vt:lpstr>
      <vt:lpstr>Slide 50</vt:lpstr>
    </vt:vector>
  </TitlesOfParts>
  <Company>PU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IMAGE OF ISLAM IN THE WEST</dc:title>
  <dc:creator>Social Work</dc:creator>
  <cp:lastModifiedBy>Imran</cp:lastModifiedBy>
  <cp:revision>210</cp:revision>
  <dcterms:created xsi:type="dcterms:W3CDTF">2010-01-20T04:25:39Z</dcterms:created>
  <dcterms:modified xsi:type="dcterms:W3CDTF">2020-02-18T15:30:27Z</dcterms:modified>
</cp:coreProperties>
</file>